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797675" cy="9926625"/>
  <p:embeddedFontLst>
    <p:embeddedFont>
      <p:font typeface="Roboto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41400" y="817562"/>
            <a:ext cx="4532312" cy="35766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33400" y="4764087"/>
            <a:ext cx="5730875" cy="4291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2947986" cy="49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3849687" y="0"/>
            <a:ext cx="2947986" cy="49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7986" cy="4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9750"/>
            <a:ext cx="2947986" cy="4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962c5bae2_0_0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3962c5bae2_0_0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TreeTalk is a startup, in which</a:t>
            </a:r>
            <a:r>
              <a:rPr lang="en-US" sz="1200">
                <a:solidFill>
                  <a:schemeClr val="dk1"/>
                </a:solidFill>
              </a:rPr>
              <a:t> hardware, software and telecommunications become fused.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7" name="Google Shape;27;g3962c5bae2_0_0:notes"/>
          <p:cNvSpPr txBox="1"/>
          <p:nvPr>
            <p:ph idx="12" type="sldNum"/>
          </p:nvPr>
        </p:nvSpPr>
        <p:spPr>
          <a:xfrm>
            <a:off x="3849687" y="9429750"/>
            <a:ext cx="2948100" cy="49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516bb8a1_0_247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g5c516bb8a1_0_247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and the user web front end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c516bb8a1_0_232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g5c516bb8a1_0_232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for combining devices and apps into dedicated channels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968eaffb2_0_0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g3968eaffb2_0_0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It’s a pretty complex system (for us to build), however our end-users will enjoy devices in a familiar form factor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c516bb8a1_0_456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g5c516bb8a1_0_456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Just push one button and talk to an operator or to a whole team depending on your </a:t>
            </a:r>
            <a:r>
              <a:rPr lang="en-US" sz="1200">
                <a:solidFill>
                  <a:schemeClr val="dk1"/>
                </a:solidFill>
              </a:rPr>
              <a:t>choice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c516bb8a1_0_752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g5c516bb8a1_0_752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instantly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c516bb8a1_0_565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g5c516bb8a1_0_565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avoiding connection time and delays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968eaffb2_1_382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968eaffb2_1_382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So </a:t>
            </a:r>
            <a:r>
              <a:rPr lang="en-US" sz="1200">
                <a:solidFill>
                  <a:schemeClr val="dk1"/>
                </a:solidFill>
              </a:rPr>
              <a:t>welcome</a:t>
            </a:r>
            <a:r>
              <a:rPr lang="en-US" sz="1200">
                <a:solidFill>
                  <a:schemeClr val="dk1"/>
                </a:solidFill>
              </a:rPr>
              <a:t> to the future of professional telecommunication.</a:t>
            </a:r>
            <a:endParaRPr/>
          </a:p>
        </p:txBody>
      </p:sp>
      <p:sp>
        <p:nvSpPr>
          <p:cNvPr id="370" name="Google Shape;370;g3968eaffb2_1_382:notes"/>
          <p:cNvSpPr txBox="1"/>
          <p:nvPr>
            <p:ph idx="12" type="sldNum"/>
          </p:nvPr>
        </p:nvSpPr>
        <p:spPr>
          <a:xfrm>
            <a:off x="3849687" y="9429750"/>
            <a:ext cx="2948100" cy="49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5c5191e811_0_55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g5c5191e811_0_55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W</a:t>
            </a:r>
            <a:r>
              <a:rPr lang="en-US" sz="1200">
                <a:solidFill>
                  <a:schemeClr val="dk1"/>
                </a:solidFill>
              </a:rPr>
              <a:t>e are creating a new class of mobile devices and a new global communications ecosystem.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The core of the system is the TreeTalk cloud infrastructure, working like the router for the voice channels and streams.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516bb8a1_0_0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g5c516bb8a1_0_0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Also the system may include a </a:t>
            </a:r>
            <a:r>
              <a:rPr lang="en-US" sz="1200">
                <a:solidFill>
                  <a:schemeClr val="dk1"/>
                </a:solidFill>
              </a:rPr>
              <a:t>variety</a:t>
            </a:r>
            <a:r>
              <a:rPr lang="en-US" sz="1200">
                <a:solidFill>
                  <a:schemeClr val="dk1"/>
                </a:solidFill>
              </a:rPr>
              <a:t> of devices: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The Terminals the design of which is developed and patented based on customer feedback.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c516bb8a1_0_60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5c516bb8a1_0_60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The multiple purpose digital intercoms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c516bb8a1_0_81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5c516bb8a1_0_81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The handheld communication similar to walkie-talkie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516bb8a1_0_586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g5c516bb8a1_0_586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and an embeddable communication module for elevator, vending machine, ATM, self-service kiosk,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516bb8a1_0_217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5c516bb8a1_0_217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as well as</a:t>
            </a:r>
            <a:r>
              <a:rPr lang="en-US" sz="1200">
                <a:solidFill>
                  <a:schemeClr val="dk1"/>
                </a:solidFill>
              </a:rPr>
              <a:t> an embeddable communication module for </a:t>
            </a:r>
            <a:r>
              <a:rPr lang="en-US" sz="1200">
                <a:solidFill>
                  <a:schemeClr val="dk1"/>
                </a:solidFill>
              </a:rPr>
              <a:t>the </a:t>
            </a:r>
            <a:r>
              <a:rPr lang="en-US" sz="1200">
                <a:solidFill>
                  <a:schemeClr val="dk1"/>
                </a:solidFill>
              </a:rPr>
              <a:t>unmanned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chemeClr val="dk1"/>
                </a:solidFill>
              </a:rPr>
              <a:t>vehicles and delivery </a:t>
            </a:r>
            <a:r>
              <a:rPr lang="en-US" sz="1200">
                <a:solidFill>
                  <a:schemeClr val="dk1"/>
                </a:solidFill>
              </a:rPr>
              <a:t>robot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516bb8a1_0_258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5c516bb8a1_0_258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The control software which is based on our protocols and technologies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c516bb8a1_0_269:notes"/>
          <p:cNvSpPr/>
          <p:nvPr>
            <p:ph idx="2" type="sldImg"/>
          </p:nvPr>
        </p:nvSpPr>
        <p:spPr>
          <a:xfrm>
            <a:off x="1041400" y="817562"/>
            <a:ext cx="4532400" cy="357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5c516bb8a1_0_269:notes"/>
          <p:cNvSpPr txBox="1"/>
          <p:nvPr>
            <p:ph idx="1" type="body"/>
          </p:nvPr>
        </p:nvSpPr>
        <p:spPr>
          <a:xfrm>
            <a:off x="533400" y="4764087"/>
            <a:ext cx="5730900" cy="4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Mobile apps for </a:t>
            </a:r>
            <a:r>
              <a:rPr lang="en-US" sz="1200">
                <a:solidFill>
                  <a:schemeClr val="dk1"/>
                </a:solidFill>
              </a:rPr>
              <a:t>instant</a:t>
            </a:r>
            <a:r>
              <a:rPr lang="en-US" sz="1200">
                <a:solidFill>
                  <a:schemeClr val="dk1"/>
                </a:solidFill>
              </a:rPr>
              <a:t> voice calls in groups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hyperlink" Target="http://www.tree-talk.com" TargetMode="External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1" Type="http://schemas.openxmlformats.org/officeDocument/2006/relationships/image" Target="../media/image16.png"/><Relationship Id="rId10" Type="http://schemas.openxmlformats.org/officeDocument/2006/relationships/image" Target="../media/image29.jpg"/><Relationship Id="rId12" Type="http://schemas.openxmlformats.org/officeDocument/2006/relationships/image" Target="../media/image12.jpg"/><Relationship Id="rId9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5.jpg"/><Relationship Id="rId6" Type="http://schemas.openxmlformats.org/officeDocument/2006/relationships/image" Target="../media/image22.png"/><Relationship Id="rId7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5.jpg"/><Relationship Id="rId6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hyperlink" Target="http://www.tree-talk.com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1" Type="http://schemas.openxmlformats.org/officeDocument/2006/relationships/image" Target="../media/image16.png"/><Relationship Id="rId10" Type="http://schemas.openxmlformats.org/officeDocument/2006/relationships/image" Target="../media/image29.jpg"/><Relationship Id="rId12" Type="http://schemas.openxmlformats.org/officeDocument/2006/relationships/image" Target="../media/image12.jpg"/><Relationship Id="rId9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Relationship Id="rId4" Type="http://schemas.openxmlformats.org/officeDocument/2006/relationships/image" Target="../media/image2.pn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8CC0EE"/>
            </a:gs>
            <a:gs pos="32000">
              <a:schemeClr val="accent6"/>
            </a:gs>
            <a:gs pos="66000">
              <a:srgbClr val="FFFFFF"/>
            </a:gs>
            <a:gs pos="100000">
              <a:srgbClr val="3CBD39">
                <a:alpha val="6274"/>
              </a:srgbClr>
            </a:gs>
          </a:gsLst>
          <a:lin ang="18900044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521090" y="2867613"/>
            <a:ext cx="769200" cy="112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" name="Google Shape;30;p6"/>
          <p:cNvSpPr txBox="1"/>
          <p:nvPr/>
        </p:nvSpPr>
        <p:spPr>
          <a:xfrm>
            <a:off x="2213850" y="2627900"/>
            <a:ext cx="6527700" cy="801300"/>
          </a:xfrm>
          <a:prstGeom prst="rect">
            <a:avLst/>
          </a:pr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083368"/>
                </a:solidFill>
                <a:latin typeface="Roboto"/>
                <a:ea typeface="Roboto"/>
                <a:cs typeface="Roboto"/>
                <a:sym typeface="Roboto"/>
              </a:rPr>
              <a:t>TreeTalk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" name="Google Shape;31;p6"/>
          <p:cNvCxnSpPr/>
          <p:nvPr/>
        </p:nvCxnSpPr>
        <p:spPr>
          <a:xfrm>
            <a:off x="2213850" y="3429075"/>
            <a:ext cx="6527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6"/>
          <p:cNvSpPr txBox="1"/>
          <p:nvPr/>
        </p:nvSpPr>
        <p:spPr>
          <a:xfrm>
            <a:off x="2318575" y="3429075"/>
            <a:ext cx="6527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83368"/>
                </a:solidFill>
                <a:latin typeface="Roboto"/>
                <a:ea typeface="Roboto"/>
                <a:cs typeface="Roboto"/>
                <a:sym typeface="Roboto"/>
              </a:rPr>
              <a:t>Instant Voice Telecommunications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6418250" y="584350"/>
            <a:ext cx="2725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representative: </a:t>
            </a:r>
            <a:br>
              <a:rPr lang="en-US">
                <a:solidFill>
                  <a:srgbClr val="F3F3F3"/>
                </a:solidFill>
              </a:rPr>
            </a:br>
            <a:r>
              <a:rPr lang="en-US" sz="20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Igor Yanovskiy</a:t>
            </a: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0" y="5133650"/>
            <a:ext cx="3751800" cy="453900"/>
          </a:xfrm>
          <a:prstGeom prst="rect">
            <a:avLst/>
          </a:prstGeom>
          <a:solidFill>
            <a:srgbClr val="3A44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205200" y="5189600"/>
            <a:ext cx="33414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Supported by: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1817" y="5695250"/>
            <a:ext cx="900900" cy="5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9500" y="5703241"/>
            <a:ext cx="1157100" cy="4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950" y="5778396"/>
            <a:ext cx="1100100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5392175" y="584350"/>
            <a:ext cx="3751800" cy="1117500"/>
          </a:xfrm>
          <a:prstGeom prst="rect">
            <a:avLst/>
          </a:prstGeom>
          <a:solidFill>
            <a:srgbClr val="3A44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5953125" y="584350"/>
            <a:ext cx="3190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83368"/>
              </a:buClr>
              <a:buFont typeface="Helvetica Neue"/>
              <a:buNone/>
            </a:pPr>
            <a:r>
              <a:rPr lang="en-US" sz="1800" u="sng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http://www.Tree-Talk.com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83368"/>
              </a:buClr>
              <a:buFont typeface="Helvetica Neue"/>
              <a:buNone/>
            </a:pPr>
            <a:r>
              <a:rPr lang="en-US" sz="18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info@Tree-Talk.com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35075" y="584350"/>
            <a:ext cx="1157100" cy="11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Web Front End.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211" name="Google Shape;211;p1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_frontend_beta09_term_setup.png" id="212" name="Google Shape;2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163" y="1832425"/>
            <a:ext cx="6827623" cy="373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 Front End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223" name="Google Shape;223;p1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T_frontend_beta09.png" id="224" name="Google Shape;2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638" y="1950913"/>
            <a:ext cx="6862675" cy="3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Telecommunications Ecosystem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235" name="Google Shape;235;p1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5179298" y="1850877"/>
            <a:ext cx="3122100" cy="2910900"/>
          </a:xfrm>
          <a:prstGeom prst="rect">
            <a:avLst/>
          </a:prstGeom>
          <a:solidFill>
            <a:srgbClr val="3CBD39">
              <a:alpha val="6270"/>
            </a:srgbClr>
          </a:solidFill>
          <a:ln cap="flat" cmpd="sng" w="25400">
            <a:solidFill>
              <a:srgbClr val="3CBD3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7470" y="1373378"/>
            <a:ext cx="1550570" cy="14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1229715" y="1609284"/>
            <a:ext cx="1937700" cy="959400"/>
          </a:xfrm>
          <a:prstGeom prst="rect">
            <a:avLst/>
          </a:prstGeom>
          <a:solidFill>
            <a:srgbClr val="3CBD39">
              <a:alpha val="6078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Wireless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networks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9" name="Google Shape;239;p17"/>
          <p:cNvCxnSpPr>
            <a:stCxn id="240" idx="1"/>
            <a:endCxn id="241" idx="6"/>
          </p:cNvCxnSpPr>
          <p:nvPr/>
        </p:nvCxnSpPr>
        <p:spPr>
          <a:xfrm rot="10800000">
            <a:off x="2577677" y="2688697"/>
            <a:ext cx="687600" cy="7578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42" name="Google Shape;242;p17"/>
          <p:cNvCxnSpPr/>
          <p:nvPr/>
        </p:nvCxnSpPr>
        <p:spPr>
          <a:xfrm flipH="1" rot="10800000">
            <a:off x="1229715" y="2676111"/>
            <a:ext cx="687600" cy="7830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43" name="Google Shape;243;p17"/>
          <p:cNvCxnSpPr>
            <a:stCxn id="244" idx="0"/>
            <a:endCxn id="237" idx="2"/>
          </p:cNvCxnSpPr>
          <p:nvPr/>
        </p:nvCxnSpPr>
        <p:spPr>
          <a:xfrm flipH="1" rot="10800000">
            <a:off x="1375227" y="2843072"/>
            <a:ext cx="827400" cy="22086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45" name="Google Shape;245;p17"/>
          <p:cNvCxnSpPr>
            <a:stCxn id="246" idx="0"/>
          </p:cNvCxnSpPr>
          <p:nvPr/>
        </p:nvCxnSpPr>
        <p:spPr>
          <a:xfrm rot="10800000">
            <a:off x="2460354" y="2820720"/>
            <a:ext cx="530100" cy="15180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47" name="Google Shape;247;p17"/>
          <p:cNvCxnSpPr/>
          <p:nvPr/>
        </p:nvCxnSpPr>
        <p:spPr>
          <a:xfrm rot="10800000">
            <a:off x="3517666" y="2102308"/>
            <a:ext cx="1428300" cy="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48" name="Google Shape;248;p17"/>
          <p:cNvCxnSpPr/>
          <p:nvPr/>
        </p:nvCxnSpPr>
        <p:spPr>
          <a:xfrm rot="10800000">
            <a:off x="3519466" y="2219407"/>
            <a:ext cx="1426500" cy="12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lg" w="lg" type="triangle"/>
            <a:tailEnd len="sm" w="sm" type="none"/>
          </a:ln>
        </p:spPr>
      </p:cxnSp>
      <p:grpSp>
        <p:nvGrpSpPr>
          <p:cNvPr id="249" name="Google Shape;249;p17"/>
          <p:cNvGrpSpPr/>
          <p:nvPr/>
        </p:nvGrpSpPr>
        <p:grpSpPr>
          <a:xfrm>
            <a:off x="5296395" y="2421289"/>
            <a:ext cx="1834331" cy="640305"/>
            <a:chOff x="5480496" y="2530579"/>
            <a:chExt cx="2114502" cy="790500"/>
          </a:xfrm>
        </p:grpSpPr>
        <p:sp>
          <p:nvSpPr>
            <p:cNvPr id="250" name="Google Shape;250;p17"/>
            <p:cNvSpPr txBox="1"/>
            <p:nvPr/>
          </p:nvSpPr>
          <p:spPr>
            <a:xfrm>
              <a:off x="5480496" y="2638526"/>
              <a:ext cx="1279500" cy="5748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Address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</a:t>
              </a:r>
              <a:endParaRPr/>
            </a:p>
          </p:txBody>
        </p:sp>
        <p:pic>
          <p:nvPicPr>
            <p:cNvPr id="251" name="Google Shape;251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9999" y="2530579"/>
              <a:ext cx="1035000" cy="7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17"/>
          <p:cNvGrpSpPr/>
          <p:nvPr/>
        </p:nvGrpSpPr>
        <p:grpSpPr>
          <a:xfrm>
            <a:off x="5296395" y="3938621"/>
            <a:ext cx="1834331" cy="640305"/>
            <a:chOff x="5480496" y="4403829"/>
            <a:chExt cx="2114502" cy="790500"/>
          </a:xfrm>
        </p:grpSpPr>
        <p:sp>
          <p:nvSpPr>
            <p:cNvPr id="253" name="Google Shape;253;p17"/>
            <p:cNvSpPr txBox="1"/>
            <p:nvPr/>
          </p:nvSpPr>
          <p:spPr>
            <a:xfrm>
              <a:off x="5480496" y="4511779"/>
              <a:ext cx="1281000" cy="5748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Routing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servers</a:t>
              </a:r>
              <a:endParaRPr/>
            </a:p>
          </p:txBody>
        </p:sp>
        <p:pic>
          <p:nvPicPr>
            <p:cNvPr id="254" name="Google Shape;254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9999" y="4403829"/>
              <a:ext cx="1035000" cy="7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17"/>
          <p:cNvGrpSpPr/>
          <p:nvPr/>
        </p:nvGrpSpPr>
        <p:grpSpPr>
          <a:xfrm>
            <a:off x="5296395" y="3179953"/>
            <a:ext cx="1834331" cy="640305"/>
            <a:chOff x="5480496" y="3467201"/>
            <a:chExt cx="2114502" cy="790500"/>
          </a:xfrm>
        </p:grpSpPr>
        <p:sp>
          <p:nvSpPr>
            <p:cNvPr id="256" name="Google Shape;256;p17"/>
            <p:cNvSpPr txBox="1"/>
            <p:nvPr/>
          </p:nvSpPr>
          <p:spPr>
            <a:xfrm>
              <a:off x="5480496" y="3565626"/>
              <a:ext cx="1279500" cy="5748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Central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</a:t>
              </a:r>
              <a:endParaRPr/>
            </a:p>
          </p:txBody>
        </p:sp>
        <p:pic>
          <p:nvPicPr>
            <p:cNvPr id="257" name="Google Shape;257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9999" y="3467201"/>
              <a:ext cx="1035000" cy="7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17"/>
          <p:cNvSpPr txBox="1"/>
          <p:nvPr/>
        </p:nvSpPr>
        <p:spPr>
          <a:xfrm>
            <a:off x="7543916" y="3295681"/>
            <a:ext cx="674700" cy="465600"/>
          </a:xfrm>
          <a:prstGeom prst="rect">
            <a:avLst/>
          </a:prstGeom>
          <a:solidFill>
            <a:srgbClr val="3CBD39">
              <a:alpha val="603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UI</a:t>
            </a:r>
            <a:endParaRPr/>
          </a:p>
        </p:txBody>
      </p:sp>
      <p:cxnSp>
        <p:nvCxnSpPr>
          <p:cNvPr id="259" name="Google Shape;259;p17"/>
          <p:cNvCxnSpPr/>
          <p:nvPr/>
        </p:nvCxnSpPr>
        <p:spPr>
          <a:xfrm rot="10800000">
            <a:off x="7169337" y="3470560"/>
            <a:ext cx="312600" cy="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0" name="Google Shape;260;p17"/>
          <p:cNvCxnSpPr/>
          <p:nvPr/>
        </p:nvCxnSpPr>
        <p:spPr>
          <a:xfrm rot="10800000">
            <a:off x="7169337" y="3586160"/>
            <a:ext cx="312600" cy="27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lg" w="lg" type="triangle"/>
            <a:tailEnd len="sm" w="sm" type="none"/>
          </a:ln>
        </p:spPr>
      </p:cxnSp>
      <p:grpSp>
        <p:nvGrpSpPr>
          <p:cNvPr id="261" name="Google Shape;261;p17"/>
          <p:cNvGrpSpPr/>
          <p:nvPr/>
        </p:nvGrpSpPr>
        <p:grpSpPr>
          <a:xfrm>
            <a:off x="3265277" y="2845447"/>
            <a:ext cx="1639200" cy="1202100"/>
            <a:chOff x="3470687" y="3247325"/>
            <a:chExt cx="1639200" cy="1202100"/>
          </a:xfrm>
        </p:grpSpPr>
        <p:sp>
          <p:nvSpPr>
            <p:cNvPr id="240" name="Google Shape;240;p17"/>
            <p:cNvSpPr txBox="1"/>
            <p:nvPr/>
          </p:nvSpPr>
          <p:spPr>
            <a:xfrm>
              <a:off x="3470687" y="3247325"/>
              <a:ext cx="1639200" cy="12021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Operator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software</a:t>
              </a:r>
              <a:endParaRPr/>
            </a:p>
          </p:txBody>
        </p:sp>
        <p:pic>
          <p:nvPicPr>
            <p:cNvPr id="262" name="Google Shape;262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97613" y="3376076"/>
              <a:ext cx="1016700" cy="1011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" name="Google Shape;263;p17"/>
          <p:cNvGrpSpPr/>
          <p:nvPr/>
        </p:nvGrpSpPr>
        <p:grpSpPr>
          <a:xfrm>
            <a:off x="600027" y="5051672"/>
            <a:ext cx="1550400" cy="1099200"/>
            <a:chOff x="1146388" y="5015900"/>
            <a:chExt cx="1550400" cy="1099200"/>
          </a:xfrm>
        </p:grpSpPr>
        <p:sp>
          <p:nvSpPr>
            <p:cNvPr id="244" name="Google Shape;244;p17"/>
            <p:cNvSpPr txBox="1"/>
            <p:nvPr/>
          </p:nvSpPr>
          <p:spPr>
            <a:xfrm>
              <a:off x="1146388" y="5015900"/>
              <a:ext cx="1550400" cy="10992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Control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/>
            </a:p>
          </p:txBody>
        </p:sp>
        <p:pic>
          <p:nvPicPr>
            <p:cNvPr id="264" name="Google Shape;264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1278641" y="5069842"/>
              <a:ext cx="1073700" cy="1011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5" name="Google Shape;265;p17"/>
          <p:cNvGrpSpPr/>
          <p:nvPr/>
        </p:nvGrpSpPr>
        <p:grpSpPr>
          <a:xfrm>
            <a:off x="2428574" y="4338720"/>
            <a:ext cx="1123760" cy="1145745"/>
            <a:chOff x="2938785" y="4969198"/>
            <a:chExt cx="1123760" cy="1145745"/>
          </a:xfrm>
        </p:grpSpPr>
        <p:sp>
          <p:nvSpPr>
            <p:cNvPr id="246" name="Google Shape;246;p17"/>
            <p:cNvSpPr txBox="1"/>
            <p:nvPr/>
          </p:nvSpPr>
          <p:spPr>
            <a:xfrm>
              <a:off x="2938785" y="4969198"/>
              <a:ext cx="1123760" cy="1145745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Mobile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/>
            </a:p>
          </p:txBody>
        </p:sp>
        <p:pic>
          <p:nvPicPr>
            <p:cNvPr id="266" name="Google Shape;266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70685" y="5221628"/>
              <a:ext cx="483284" cy="8104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7"/>
          <p:cNvSpPr txBox="1"/>
          <p:nvPr/>
        </p:nvSpPr>
        <p:spPr>
          <a:xfrm>
            <a:off x="5296367" y="1909460"/>
            <a:ext cx="2922300" cy="336900"/>
          </a:xfrm>
          <a:prstGeom prst="rect">
            <a:avLst/>
          </a:prstGeom>
          <a:solidFill>
            <a:srgbClr val="3CBD39">
              <a:alpha val="607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 Cloud</a:t>
            </a:r>
            <a:endParaRPr/>
          </a:p>
        </p:txBody>
      </p:sp>
      <p:grpSp>
        <p:nvGrpSpPr>
          <p:cNvPr id="268" name="Google Shape;268;p17"/>
          <p:cNvGrpSpPr/>
          <p:nvPr/>
        </p:nvGrpSpPr>
        <p:grpSpPr>
          <a:xfrm>
            <a:off x="65643" y="2863704"/>
            <a:ext cx="1182372" cy="1892850"/>
            <a:chOff x="480610" y="3367803"/>
            <a:chExt cx="1110000" cy="1011300"/>
          </a:xfrm>
        </p:grpSpPr>
        <p:sp>
          <p:nvSpPr>
            <p:cNvPr id="269" name="Google Shape;269;p17"/>
            <p:cNvSpPr txBox="1"/>
            <p:nvPr/>
          </p:nvSpPr>
          <p:spPr>
            <a:xfrm>
              <a:off x="480610" y="3367803"/>
              <a:ext cx="1110000" cy="10113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Devices</a:t>
              </a:r>
              <a:endParaRPr/>
            </a:p>
          </p:txBody>
        </p:sp>
        <p:pic>
          <p:nvPicPr>
            <p:cNvPr id="270" name="Google Shape;270;p17"/>
            <p:cNvPicPr preferRelativeResize="0"/>
            <p:nvPr/>
          </p:nvPicPr>
          <p:blipFill rotWithShape="1">
            <a:blip r:embed="rId9">
              <a:alphaModFix/>
            </a:blip>
            <a:srcRect b="11363" l="0" r="6094" t="0"/>
            <a:stretch/>
          </p:blipFill>
          <p:spPr>
            <a:xfrm>
              <a:off x="603018" y="4119186"/>
              <a:ext cx="951900" cy="227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17"/>
          <p:cNvSpPr txBox="1"/>
          <p:nvPr/>
        </p:nvSpPr>
        <p:spPr>
          <a:xfrm>
            <a:off x="3731300" y="5051675"/>
            <a:ext cx="5213400" cy="12603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1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Intellectual Property registered:</a:t>
            </a:r>
            <a:br>
              <a:rPr b="0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United States Patent  N 9,338,275</a:t>
            </a:r>
            <a:br>
              <a:rPr b="1" i="0" lang="en-US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RF UM Patent N 121411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PCT/RU2013/000062, WIPO WO 2013/162414 A1, US 2015/0072724 A1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numerous know-hows...</a:t>
            </a:r>
            <a:endParaRPr sz="1200"/>
          </a:p>
        </p:txBody>
      </p:sp>
      <p:pic>
        <p:nvPicPr>
          <p:cNvPr id="272" name="Google Shape;27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0773" y="3334310"/>
            <a:ext cx="438601" cy="6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4725" y="3688613"/>
            <a:ext cx="438600" cy="66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9775" y="3125824"/>
            <a:ext cx="438600" cy="5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Dispatcher mode.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285" name="Google Shape;285;p1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FBA_light.png" id="286" name="Google Shape;2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651" y="1382500"/>
            <a:ext cx="5092978" cy="478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18"/>
          <p:cNvGrpSpPr/>
          <p:nvPr/>
        </p:nvGrpSpPr>
        <p:grpSpPr>
          <a:xfrm>
            <a:off x="3090999" y="1529170"/>
            <a:ext cx="621763" cy="987882"/>
            <a:chOff x="0" y="0"/>
            <a:chExt cx="2881200" cy="4500600"/>
          </a:xfrm>
        </p:grpSpPr>
        <p:sp>
          <p:nvSpPr>
            <p:cNvPr id="288" name="Google Shape;288;p18"/>
            <p:cNvSpPr/>
            <p:nvPr/>
          </p:nvSpPr>
          <p:spPr>
            <a:xfrm>
              <a:off x="0" y="0"/>
              <a:ext cx="2881200" cy="45006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9" name="Google Shape;289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0362" y="361950"/>
              <a:ext cx="2071800" cy="382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0" name="Google Shape;290;p18"/>
          <p:cNvGrpSpPr/>
          <p:nvPr/>
        </p:nvGrpSpPr>
        <p:grpSpPr>
          <a:xfrm>
            <a:off x="2154094" y="5479061"/>
            <a:ext cx="1837631" cy="651198"/>
            <a:chOff x="1978025" y="5305425"/>
            <a:chExt cx="2880300" cy="1108800"/>
          </a:xfrm>
        </p:grpSpPr>
        <p:sp>
          <p:nvSpPr>
            <p:cNvPr id="291" name="Google Shape;291;p18"/>
            <p:cNvSpPr/>
            <p:nvPr/>
          </p:nvSpPr>
          <p:spPr>
            <a:xfrm>
              <a:off x="1978025" y="5305425"/>
              <a:ext cx="2880300" cy="11088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2" name="Google Shape;292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63743" y="5376137"/>
              <a:ext cx="2709000" cy="930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18"/>
          <p:cNvGrpSpPr/>
          <p:nvPr/>
        </p:nvGrpSpPr>
        <p:grpSpPr>
          <a:xfrm>
            <a:off x="3712742" y="3341784"/>
            <a:ext cx="1469489" cy="1180386"/>
            <a:chOff x="0" y="0"/>
            <a:chExt cx="5762700" cy="4678500"/>
          </a:xfrm>
        </p:grpSpPr>
        <p:sp>
          <p:nvSpPr>
            <p:cNvPr id="294" name="Google Shape;294;p18"/>
            <p:cNvSpPr/>
            <p:nvPr/>
          </p:nvSpPr>
          <p:spPr>
            <a:xfrm>
              <a:off x="0" y="0"/>
              <a:ext cx="5762700" cy="46785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5" name="Google Shape;295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2750" y="269875"/>
              <a:ext cx="4957800" cy="4317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p18"/>
          <p:cNvGrpSpPr/>
          <p:nvPr/>
        </p:nvGrpSpPr>
        <p:grpSpPr>
          <a:xfrm>
            <a:off x="5587229" y="2112256"/>
            <a:ext cx="1837631" cy="651198"/>
            <a:chOff x="1978025" y="5305425"/>
            <a:chExt cx="2880300" cy="1108800"/>
          </a:xfrm>
        </p:grpSpPr>
        <p:sp>
          <p:nvSpPr>
            <p:cNvPr id="297" name="Google Shape;297;p18"/>
            <p:cNvSpPr/>
            <p:nvPr/>
          </p:nvSpPr>
          <p:spPr>
            <a:xfrm>
              <a:off x="1978025" y="5305425"/>
              <a:ext cx="2880300" cy="11088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8" name="Google Shape;298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63743" y="5376137"/>
              <a:ext cx="2709000" cy="930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18"/>
          <p:cNvGrpSpPr/>
          <p:nvPr/>
        </p:nvGrpSpPr>
        <p:grpSpPr>
          <a:xfrm>
            <a:off x="5115756" y="5383355"/>
            <a:ext cx="1837631" cy="651198"/>
            <a:chOff x="1978025" y="5305425"/>
            <a:chExt cx="2880300" cy="1108800"/>
          </a:xfrm>
        </p:grpSpPr>
        <p:sp>
          <p:nvSpPr>
            <p:cNvPr id="300" name="Google Shape;300;p18"/>
            <p:cNvSpPr/>
            <p:nvPr/>
          </p:nvSpPr>
          <p:spPr>
            <a:xfrm>
              <a:off x="1978025" y="5305425"/>
              <a:ext cx="2880300" cy="11088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1" name="Google Shape;301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63743" y="5376137"/>
              <a:ext cx="2709000" cy="930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18"/>
          <p:cNvGrpSpPr/>
          <p:nvPr/>
        </p:nvGrpSpPr>
        <p:grpSpPr>
          <a:xfrm rot="-3135776">
            <a:off x="3153017" y="5038803"/>
            <a:ext cx="731871" cy="18811"/>
            <a:chOff x="-593350" y="4775800"/>
            <a:chExt cx="840400" cy="21600"/>
          </a:xfrm>
        </p:grpSpPr>
        <p:cxnSp>
          <p:nvCxnSpPr>
            <p:cNvPr id="303" name="Google Shape;303;p18"/>
            <p:cNvCxnSpPr/>
            <p:nvPr/>
          </p:nvCxnSpPr>
          <p:spPr>
            <a:xfrm rot="10800000">
              <a:off x="-593350" y="4783850"/>
              <a:ext cx="684000" cy="1500"/>
            </a:xfrm>
            <a:prstGeom prst="straightConnector1">
              <a:avLst/>
            </a:prstGeom>
            <a:noFill/>
            <a:ln cap="flat" cmpd="sng" w="19050">
              <a:solidFill>
                <a:srgbClr val="3CBD39"/>
              </a:solidFill>
              <a:prstDash val="solid"/>
              <a:miter lim="8000"/>
              <a:headEnd len="sm" w="sm" type="none"/>
              <a:tailEnd len="lg" w="lg" type="triangle"/>
            </a:ln>
          </p:spPr>
        </p:cxnSp>
        <p:cxnSp>
          <p:nvCxnSpPr>
            <p:cNvPr id="304" name="Google Shape;304;p18"/>
            <p:cNvCxnSpPr/>
            <p:nvPr/>
          </p:nvCxnSpPr>
          <p:spPr>
            <a:xfrm rot="10800000">
              <a:off x="-438750" y="4775800"/>
              <a:ext cx="685800" cy="21600"/>
            </a:xfrm>
            <a:prstGeom prst="straightConnector1">
              <a:avLst/>
            </a:prstGeom>
            <a:noFill/>
            <a:ln cap="flat" cmpd="sng" w="19050">
              <a:solidFill>
                <a:srgbClr val="3CBD39"/>
              </a:solidFill>
              <a:prstDash val="solid"/>
              <a:miter lim="8000"/>
              <a:headEnd len="lg" w="lg" type="triangle"/>
              <a:tailEnd len="sm" w="sm" type="none"/>
            </a:ln>
          </p:spPr>
        </p:cxnSp>
      </p:grpSp>
      <p:grpSp>
        <p:nvGrpSpPr>
          <p:cNvPr id="305" name="Google Shape;305;p18"/>
          <p:cNvGrpSpPr/>
          <p:nvPr/>
        </p:nvGrpSpPr>
        <p:grpSpPr>
          <a:xfrm rot="-3135776">
            <a:off x="4784036" y="2950264"/>
            <a:ext cx="731871" cy="18811"/>
            <a:chOff x="-593350" y="4775800"/>
            <a:chExt cx="840400" cy="21600"/>
          </a:xfrm>
        </p:grpSpPr>
        <p:cxnSp>
          <p:nvCxnSpPr>
            <p:cNvPr id="306" name="Google Shape;306;p18"/>
            <p:cNvCxnSpPr/>
            <p:nvPr/>
          </p:nvCxnSpPr>
          <p:spPr>
            <a:xfrm rot="10800000">
              <a:off x="-593350" y="4783850"/>
              <a:ext cx="684000" cy="1500"/>
            </a:xfrm>
            <a:prstGeom prst="straightConnector1">
              <a:avLst/>
            </a:prstGeom>
            <a:noFill/>
            <a:ln cap="flat" cmpd="sng" w="19050">
              <a:solidFill>
                <a:srgbClr val="3CBD39"/>
              </a:solidFill>
              <a:prstDash val="solid"/>
              <a:miter lim="8000"/>
              <a:headEnd len="sm" w="sm" type="none"/>
              <a:tailEnd len="lg" w="lg" type="triangle"/>
            </a:ln>
          </p:spPr>
        </p:cxnSp>
        <p:cxnSp>
          <p:nvCxnSpPr>
            <p:cNvPr id="307" name="Google Shape;307;p18"/>
            <p:cNvCxnSpPr/>
            <p:nvPr/>
          </p:nvCxnSpPr>
          <p:spPr>
            <a:xfrm rot="10800000">
              <a:off x="-438750" y="4775800"/>
              <a:ext cx="685800" cy="21600"/>
            </a:xfrm>
            <a:prstGeom prst="straightConnector1">
              <a:avLst/>
            </a:prstGeom>
            <a:noFill/>
            <a:ln cap="flat" cmpd="sng" w="19050">
              <a:solidFill>
                <a:srgbClr val="3CBD39"/>
              </a:solidFill>
              <a:prstDash val="solid"/>
              <a:miter lim="8000"/>
              <a:headEnd len="lg" w="lg" type="triangle"/>
              <a:tailEnd len="sm" w="sm" type="none"/>
            </a:ln>
          </p:spPr>
        </p:cxnSp>
      </p:grpSp>
      <p:grpSp>
        <p:nvGrpSpPr>
          <p:cNvPr id="308" name="Google Shape;308;p18"/>
          <p:cNvGrpSpPr/>
          <p:nvPr/>
        </p:nvGrpSpPr>
        <p:grpSpPr>
          <a:xfrm rot="-7938599">
            <a:off x="4710792" y="4943156"/>
            <a:ext cx="731856" cy="18812"/>
            <a:chOff x="-593350" y="4775800"/>
            <a:chExt cx="840400" cy="21600"/>
          </a:xfrm>
        </p:grpSpPr>
        <p:cxnSp>
          <p:nvCxnSpPr>
            <p:cNvPr id="309" name="Google Shape;309;p18"/>
            <p:cNvCxnSpPr/>
            <p:nvPr/>
          </p:nvCxnSpPr>
          <p:spPr>
            <a:xfrm rot="10800000">
              <a:off x="-593350" y="4783850"/>
              <a:ext cx="684000" cy="1500"/>
            </a:xfrm>
            <a:prstGeom prst="straightConnector1">
              <a:avLst/>
            </a:prstGeom>
            <a:noFill/>
            <a:ln cap="flat" cmpd="sng" w="19050">
              <a:solidFill>
                <a:srgbClr val="3CBD39"/>
              </a:solidFill>
              <a:prstDash val="solid"/>
              <a:miter lim="8000"/>
              <a:headEnd len="sm" w="sm" type="none"/>
              <a:tailEnd len="lg" w="lg" type="triangle"/>
            </a:ln>
          </p:spPr>
        </p:cxnSp>
        <p:cxnSp>
          <p:nvCxnSpPr>
            <p:cNvPr id="310" name="Google Shape;310;p18"/>
            <p:cNvCxnSpPr/>
            <p:nvPr/>
          </p:nvCxnSpPr>
          <p:spPr>
            <a:xfrm rot="10800000">
              <a:off x="-438750" y="4775800"/>
              <a:ext cx="685800" cy="21600"/>
            </a:xfrm>
            <a:prstGeom prst="straightConnector1">
              <a:avLst/>
            </a:prstGeom>
            <a:noFill/>
            <a:ln cap="flat" cmpd="sng" w="19050">
              <a:solidFill>
                <a:srgbClr val="3CBD39"/>
              </a:solidFill>
              <a:prstDash val="solid"/>
              <a:miter lim="8000"/>
              <a:headEnd len="lg" w="lg" type="triangle"/>
              <a:tailEnd len="sm" w="sm" type="none"/>
            </a:ln>
          </p:spPr>
        </p:cxnSp>
      </p:grpSp>
      <p:grpSp>
        <p:nvGrpSpPr>
          <p:cNvPr id="311" name="Google Shape;311;p18"/>
          <p:cNvGrpSpPr/>
          <p:nvPr/>
        </p:nvGrpSpPr>
        <p:grpSpPr>
          <a:xfrm rot="-7938599">
            <a:off x="3372442" y="2919669"/>
            <a:ext cx="731856" cy="18812"/>
            <a:chOff x="-593350" y="4775800"/>
            <a:chExt cx="840400" cy="21600"/>
          </a:xfrm>
        </p:grpSpPr>
        <p:cxnSp>
          <p:nvCxnSpPr>
            <p:cNvPr id="312" name="Google Shape;312;p18"/>
            <p:cNvCxnSpPr/>
            <p:nvPr/>
          </p:nvCxnSpPr>
          <p:spPr>
            <a:xfrm rot="10800000">
              <a:off x="-593350" y="4783850"/>
              <a:ext cx="684000" cy="1500"/>
            </a:xfrm>
            <a:prstGeom prst="straightConnector1">
              <a:avLst/>
            </a:prstGeom>
            <a:noFill/>
            <a:ln cap="flat" cmpd="sng" w="19050">
              <a:solidFill>
                <a:srgbClr val="3CBD39"/>
              </a:solidFill>
              <a:prstDash val="solid"/>
              <a:miter lim="8000"/>
              <a:headEnd len="sm" w="sm" type="none"/>
              <a:tailEnd len="lg" w="lg" type="triangle"/>
            </a:ln>
          </p:spPr>
        </p:cxnSp>
        <p:cxnSp>
          <p:nvCxnSpPr>
            <p:cNvPr id="313" name="Google Shape;313;p18"/>
            <p:cNvCxnSpPr/>
            <p:nvPr/>
          </p:nvCxnSpPr>
          <p:spPr>
            <a:xfrm rot="10800000">
              <a:off x="-438750" y="4775800"/>
              <a:ext cx="685800" cy="21600"/>
            </a:xfrm>
            <a:prstGeom prst="straightConnector1">
              <a:avLst/>
            </a:prstGeom>
            <a:noFill/>
            <a:ln cap="flat" cmpd="sng" w="19050">
              <a:solidFill>
                <a:srgbClr val="3CBD39"/>
              </a:solidFill>
              <a:prstDash val="solid"/>
              <a:miter lim="8000"/>
              <a:headEnd len="lg" w="lg" type="triangle"/>
              <a:tailEnd len="sm" w="sm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call mode.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325" name="Google Shape;325;p1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FBA_light.png" id="326" name="Google Shape;3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651" y="1382500"/>
            <a:ext cx="5092978" cy="478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19"/>
          <p:cNvGrpSpPr/>
          <p:nvPr/>
        </p:nvGrpSpPr>
        <p:grpSpPr>
          <a:xfrm>
            <a:off x="3090999" y="1529170"/>
            <a:ext cx="621763" cy="987882"/>
            <a:chOff x="0" y="0"/>
            <a:chExt cx="2881200" cy="4500600"/>
          </a:xfrm>
        </p:grpSpPr>
        <p:sp>
          <p:nvSpPr>
            <p:cNvPr id="328" name="Google Shape;328;p19"/>
            <p:cNvSpPr/>
            <p:nvPr/>
          </p:nvSpPr>
          <p:spPr>
            <a:xfrm>
              <a:off x="0" y="0"/>
              <a:ext cx="2881200" cy="45006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9" name="Google Shape;329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0362" y="361950"/>
              <a:ext cx="2071800" cy="382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0" name="Google Shape;330;p19"/>
          <p:cNvGrpSpPr/>
          <p:nvPr/>
        </p:nvGrpSpPr>
        <p:grpSpPr>
          <a:xfrm>
            <a:off x="2154094" y="5479061"/>
            <a:ext cx="1837631" cy="651198"/>
            <a:chOff x="1978025" y="5305425"/>
            <a:chExt cx="2880300" cy="1108800"/>
          </a:xfrm>
        </p:grpSpPr>
        <p:sp>
          <p:nvSpPr>
            <p:cNvPr id="331" name="Google Shape;331;p19"/>
            <p:cNvSpPr/>
            <p:nvPr/>
          </p:nvSpPr>
          <p:spPr>
            <a:xfrm>
              <a:off x="1978025" y="5305425"/>
              <a:ext cx="2880300" cy="11088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2" name="Google Shape;332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63743" y="5376137"/>
              <a:ext cx="2709000" cy="930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3" name="Google Shape;333;p19"/>
          <p:cNvGrpSpPr/>
          <p:nvPr/>
        </p:nvGrpSpPr>
        <p:grpSpPr>
          <a:xfrm>
            <a:off x="5587229" y="2112256"/>
            <a:ext cx="1837631" cy="651198"/>
            <a:chOff x="1978025" y="5305425"/>
            <a:chExt cx="2880300" cy="1108800"/>
          </a:xfrm>
        </p:grpSpPr>
        <p:sp>
          <p:nvSpPr>
            <p:cNvPr id="334" name="Google Shape;334;p19"/>
            <p:cNvSpPr/>
            <p:nvPr/>
          </p:nvSpPr>
          <p:spPr>
            <a:xfrm>
              <a:off x="1978025" y="5305425"/>
              <a:ext cx="2880300" cy="11088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5" name="Google Shape;335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63743" y="5376137"/>
              <a:ext cx="2709000" cy="930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6" name="Google Shape;336;p19"/>
          <p:cNvGrpSpPr/>
          <p:nvPr/>
        </p:nvGrpSpPr>
        <p:grpSpPr>
          <a:xfrm>
            <a:off x="5115756" y="5383355"/>
            <a:ext cx="1837631" cy="651198"/>
            <a:chOff x="1978025" y="5305425"/>
            <a:chExt cx="2880300" cy="1108800"/>
          </a:xfrm>
        </p:grpSpPr>
        <p:sp>
          <p:nvSpPr>
            <p:cNvPr id="337" name="Google Shape;337;p19"/>
            <p:cNvSpPr/>
            <p:nvPr/>
          </p:nvSpPr>
          <p:spPr>
            <a:xfrm>
              <a:off x="1978025" y="5305425"/>
              <a:ext cx="2880300" cy="1108800"/>
            </a:xfrm>
            <a:prstGeom prst="roundRect">
              <a:avLst>
                <a:gd fmla="val 3600" name="adj"/>
              </a:avLst>
            </a:prstGeom>
            <a:solidFill>
              <a:srgbClr val="FFFFFF"/>
            </a:solidFill>
            <a:ln cap="flat" cmpd="sng" w="12700">
              <a:solidFill>
                <a:srgbClr val="00A8E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8" name="Google Shape;338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63743" y="5376137"/>
              <a:ext cx="2709000" cy="9303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9" name="Google Shape;339;p19"/>
          <p:cNvCxnSpPr/>
          <p:nvPr/>
        </p:nvCxnSpPr>
        <p:spPr>
          <a:xfrm>
            <a:off x="3862725" y="2686400"/>
            <a:ext cx="1965600" cy="25149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40" name="Google Shape;340;p19"/>
          <p:cNvCxnSpPr/>
          <p:nvPr/>
        </p:nvCxnSpPr>
        <p:spPr>
          <a:xfrm flipH="1">
            <a:off x="3622350" y="2969650"/>
            <a:ext cx="2429100" cy="23259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41" name="Google Shape;341;p19"/>
          <p:cNvCxnSpPr/>
          <p:nvPr/>
        </p:nvCxnSpPr>
        <p:spPr>
          <a:xfrm flipH="1">
            <a:off x="3322025" y="2772225"/>
            <a:ext cx="128700" cy="24807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42" name="Google Shape;342;p19"/>
          <p:cNvCxnSpPr/>
          <p:nvPr/>
        </p:nvCxnSpPr>
        <p:spPr>
          <a:xfrm>
            <a:off x="3939975" y="2051250"/>
            <a:ext cx="1459200" cy="4293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43" name="Google Shape;343;p19"/>
          <p:cNvCxnSpPr/>
          <p:nvPr/>
        </p:nvCxnSpPr>
        <p:spPr>
          <a:xfrm flipH="1">
            <a:off x="6369100" y="2918150"/>
            <a:ext cx="214500" cy="22833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44" name="Google Shape;344;p19"/>
          <p:cNvCxnSpPr/>
          <p:nvPr/>
        </p:nvCxnSpPr>
        <p:spPr>
          <a:xfrm flipH="1" rot="10800000">
            <a:off x="3991725" y="5707760"/>
            <a:ext cx="969600" cy="969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0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Easy Way of a TreeTalk User</a:t>
            </a:r>
            <a:endParaRPr sz="44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4" name="Google Shape;354;p2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0"/>
          <p:cNvSpPr txBox="1"/>
          <p:nvPr/>
        </p:nvSpPr>
        <p:spPr>
          <a:xfrm>
            <a:off x="2206025" y="2387375"/>
            <a:ext cx="54411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0"/>
          <p:cNvSpPr/>
          <p:nvPr/>
        </p:nvSpPr>
        <p:spPr>
          <a:xfrm>
            <a:off x="2359375" y="3558437"/>
            <a:ext cx="1629900" cy="902100"/>
          </a:xfrm>
          <a:prstGeom prst="rect">
            <a:avLst/>
          </a:prstGeom>
          <a:solidFill>
            <a:srgbClr val="3CBD39">
              <a:alpha val="61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Buy the terminals</a:t>
            </a:r>
            <a:endParaRPr/>
          </a:p>
        </p:txBody>
      </p:sp>
      <p:sp>
        <p:nvSpPr>
          <p:cNvPr id="357" name="Google Shape;357;p20"/>
          <p:cNvSpPr/>
          <p:nvPr/>
        </p:nvSpPr>
        <p:spPr>
          <a:xfrm>
            <a:off x="5325724" y="3552137"/>
            <a:ext cx="1903500" cy="914700"/>
          </a:xfrm>
          <a:prstGeom prst="rect">
            <a:avLst/>
          </a:prstGeom>
          <a:solidFill>
            <a:srgbClr val="3CBD39">
              <a:alpha val="61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an account on the TreeTalk website</a:t>
            </a: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3826950" y="2126987"/>
            <a:ext cx="1629900" cy="902100"/>
          </a:xfrm>
          <a:prstGeom prst="rect">
            <a:avLst/>
          </a:prstGeom>
          <a:solidFill>
            <a:srgbClr val="3CBD39">
              <a:alpha val="61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 talking!</a:t>
            </a:r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4334250" y="3857087"/>
            <a:ext cx="6465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BD39">
              <a:alpha val="61570"/>
            </a:srgbClr>
          </a:solidFill>
          <a:ln cap="flat" cmpd="sng" w="9525">
            <a:solidFill>
              <a:srgbClr val="3CBD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0"/>
          <p:cNvSpPr/>
          <p:nvPr/>
        </p:nvSpPr>
        <p:spPr>
          <a:xfrm rot="-7872944">
            <a:off x="4897311" y="3140307"/>
            <a:ext cx="433908" cy="3048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BD39">
              <a:alpha val="61570"/>
            </a:srgbClr>
          </a:solidFill>
          <a:ln cap="flat" cmpd="sng" w="9525">
            <a:solidFill>
              <a:srgbClr val="3CBD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20"/>
          <p:cNvGrpSpPr/>
          <p:nvPr/>
        </p:nvGrpSpPr>
        <p:grpSpPr>
          <a:xfrm>
            <a:off x="1286713" y="5147650"/>
            <a:ext cx="6570571" cy="698400"/>
            <a:chOff x="1882450" y="3595148"/>
            <a:chExt cx="5379100" cy="698400"/>
          </a:xfrm>
        </p:grpSpPr>
        <p:sp>
          <p:nvSpPr>
            <p:cNvPr id="362" name="Google Shape;362;p20"/>
            <p:cNvSpPr/>
            <p:nvPr/>
          </p:nvSpPr>
          <p:spPr>
            <a:xfrm>
              <a:off x="1882450" y="3595148"/>
              <a:ext cx="1629900" cy="698400"/>
            </a:xfrm>
            <a:prstGeom prst="rect">
              <a:avLst/>
            </a:prstGeom>
            <a:solidFill>
              <a:srgbClr val="00A8EE">
                <a:alpha val="45490"/>
              </a:srgbClr>
            </a:solidFill>
            <a:ln cap="flat" cmpd="sng" w="38100">
              <a:solidFill>
                <a:srgbClr val="00A8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steps</a:t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757050" y="3595148"/>
              <a:ext cx="1629900" cy="698400"/>
            </a:xfrm>
            <a:prstGeom prst="rect">
              <a:avLst/>
            </a:prstGeom>
            <a:solidFill>
              <a:srgbClr val="00A8EE">
                <a:alpha val="34900"/>
              </a:srgbClr>
            </a:solidFill>
            <a:ln cap="flat" cmpd="sng" w="38100">
              <a:solidFill>
                <a:srgbClr val="00A8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Fast</a:t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5631650" y="3595148"/>
              <a:ext cx="1629900" cy="698400"/>
            </a:xfrm>
            <a:prstGeom prst="rect">
              <a:avLst/>
            </a:prstGeom>
            <a:solidFill>
              <a:srgbClr val="00A8EE">
                <a:alpha val="34900"/>
              </a:srgbClr>
            </a:solidFill>
            <a:ln cap="flat" cmpd="sng" w="38100">
              <a:solidFill>
                <a:srgbClr val="00A8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Simple</a:t>
              </a:r>
              <a:endParaRPr/>
            </a:p>
          </p:txBody>
        </p:sp>
      </p:grpSp>
      <p:pic>
        <p:nvPicPr>
          <p:cNvPr id="365" name="Google Shape;36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9493" y="1543228"/>
            <a:ext cx="1629900" cy="6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0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8CC0EE"/>
            </a:gs>
            <a:gs pos="32000">
              <a:schemeClr val="accent6"/>
            </a:gs>
            <a:gs pos="66000">
              <a:srgbClr val="FFFFFF"/>
            </a:gs>
            <a:gs pos="100000">
              <a:srgbClr val="3CBD39">
                <a:alpha val="6274"/>
              </a:srgbClr>
            </a:gs>
          </a:gsLst>
          <a:lin ang="18900044" scaled="0"/>
        </a:gra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1"/>
          <p:cNvPicPr preferRelativeResize="0"/>
          <p:nvPr/>
        </p:nvPicPr>
        <p:blipFill rotWithShape="1">
          <a:blip r:embed="rId3">
            <a:alphaModFix/>
          </a:blip>
          <a:srcRect b="0" l="50236" r="0" t="0"/>
          <a:stretch/>
        </p:blipFill>
        <p:spPr>
          <a:xfrm>
            <a:off x="311325" y="4339175"/>
            <a:ext cx="1441200" cy="22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1"/>
          <p:cNvSpPr/>
          <p:nvPr/>
        </p:nvSpPr>
        <p:spPr>
          <a:xfrm>
            <a:off x="5392175" y="584350"/>
            <a:ext cx="3751800" cy="1117500"/>
          </a:xfrm>
          <a:prstGeom prst="rect">
            <a:avLst/>
          </a:prstGeom>
          <a:solidFill>
            <a:srgbClr val="3A44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374" name="Google Shape;374;p2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521090" y="2867613"/>
            <a:ext cx="769200" cy="112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75" name="Google Shape;375;p21"/>
          <p:cNvSpPr txBox="1"/>
          <p:nvPr/>
        </p:nvSpPr>
        <p:spPr>
          <a:xfrm>
            <a:off x="2213850" y="2627900"/>
            <a:ext cx="6527700" cy="801300"/>
          </a:xfrm>
          <a:prstGeom prst="rect">
            <a:avLst/>
          </a:pr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083368"/>
                </a:solidFill>
                <a:latin typeface="Roboto"/>
                <a:ea typeface="Roboto"/>
                <a:cs typeface="Roboto"/>
                <a:sym typeface="Roboto"/>
              </a:rPr>
              <a:t>TreeTalk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6" name="Google Shape;376;p21"/>
          <p:cNvCxnSpPr/>
          <p:nvPr/>
        </p:nvCxnSpPr>
        <p:spPr>
          <a:xfrm>
            <a:off x="2213850" y="3429075"/>
            <a:ext cx="6527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7" name="Google Shape;377;p21"/>
          <p:cNvSpPr txBox="1"/>
          <p:nvPr/>
        </p:nvSpPr>
        <p:spPr>
          <a:xfrm>
            <a:off x="2318575" y="3429075"/>
            <a:ext cx="6527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833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Instant Voice Telecommunications</a:t>
            </a:r>
            <a:endParaRPr i="1" sz="3000">
              <a:solidFill>
                <a:srgbClr val="08336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5953125" y="584350"/>
            <a:ext cx="3190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83368"/>
              </a:buClr>
              <a:buFont typeface="Helvetica Neue"/>
              <a:buNone/>
            </a:pPr>
            <a:r>
              <a:rPr lang="en-US" sz="1800" u="sng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http://www.Tree-Talk.com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83368"/>
              </a:buClr>
              <a:buFont typeface="Helvetica Neue"/>
              <a:buNone/>
            </a:pPr>
            <a:r>
              <a:rPr lang="en-US" sz="18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info@Tree-Talk.com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379" name="Google Shape;37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5075" y="584350"/>
            <a:ext cx="1157100" cy="11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1"/>
          <p:cNvSpPr txBox="1"/>
          <p:nvPr/>
        </p:nvSpPr>
        <p:spPr>
          <a:xfrm>
            <a:off x="3683850" y="3990525"/>
            <a:ext cx="5057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83368"/>
                </a:solidFill>
              </a:rPr>
              <a:t>Welcome to the future of professional telecommunications!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81" name="Google Shape;381;p21"/>
          <p:cNvPicPr preferRelativeResize="0"/>
          <p:nvPr/>
        </p:nvPicPr>
        <p:blipFill rotWithShape="1">
          <a:blip r:embed="rId7">
            <a:alphaModFix/>
          </a:blip>
          <a:srcRect b="11323" l="0" r="5132" t="0"/>
          <a:stretch/>
        </p:blipFill>
        <p:spPr>
          <a:xfrm>
            <a:off x="1752525" y="5335475"/>
            <a:ext cx="3565200" cy="12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Telecommunications Ecosystem</a:t>
            </a:r>
            <a:endParaRPr/>
          </a:p>
        </p:txBody>
      </p:sp>
      <p:sp>
        <p:nvSpPr>
          <p:cNvPr id="51" name="Google Shape;51;p7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52" name="Google Shape;52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/>
        </p:nvSpPr>
        <p:spPr>
          <a:xfrm>
            <a:off x="5179298" y="1850877"/>
            <a:ext cx="3122100" cy="2910900"/>
          </a:xfrm>
          <a:prstGeom prst="rect">
            <a:avLst/>
          </a:prstGeom>
          <a:solidFill>
            <a:srgbClr val="3CBD39">
              <a:alpha val="6270"/>
            </a:srgbClr>
          </a:solidFill>
          <a:ln cap="flat" cmpd="sng" w="25400">
            <a:solidFill>
              <a:srgbClr val="3CBD3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7470" y="1373378"/>
            <a:ext cx="1550700" cy="14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1229715" y="1609284"/>
            <a:ext cx="1937700" cy="959400"/>
          </a:xfrm>
          <a:prstGeom prst="rect">
            <a:avLst/>
          </a:prstGeom>
          <a:solidFill>
            <a:srgbClr val="3CBD39">
              <a:alpha val="6157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Wireless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networks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6" name="Google Shape;56;p7"/>
          <p:cNvCxnSpPr>
            <a:stCxn id="57" idx="1"/>
            <a:endCxn id="58" idx="6"/>
          </p:cNvCxnSpPr>
          <p:nvPr/>
        </p:nvCxnSpPr>
        <p:spPr>
          <a:xfrm rot="10800000">
            <a:off x="2577677" y="2688697"/>
            <a:ext cx="687600" cy="7578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59" name="Google Shape;59;p7"/>
          <p:cNvCxnSpPr/>
          <p:nvPr/>
        </p:nvCxnSpPr>
        <p:spPr>
          <a:xfrm flipH="1" rot="10800000">
            <a:off x="1229715" y="2676111"/>
            <a:ext cx="687600" cy="7830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60" name="Google Shape;60;p7"/>
          <p:cNvCxnSpPr>
            <a:stCxn id="61" idx="0"/>
            <a:endCxn id="54" idx="2"/>
          </p:cNvCxnSpPr>
          <p:nvPr/>
        </p:nvCxnSpPr>
        <p:spPr>
          <a:xfrm flipH="1" rot="10800000">
            <a:off x="1375227" y="2843072"/>
            <a:ext cx="827700" cy="22086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62" name="Google Shape;62;p7"/>
          <p:cNvCxnSpPr>
            <a:stCxn id="63" idx="0"/>
          </p:cNvCxnSpPr>
          <p:nvPr/>
        </p:nvCxnSpPr>
        <p:spPr>
          <a:xfrm rot="10800000">
            <a:off x="2460374" y="2820720"/>
            <a:ext cx="530100" cy="15180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64" name="Google Shape;64;p7"/>
          <p:cNvCxnSpPr/>
          <p:nvPr/>
        </p:nvCxnSpPr>
        <p:spPr>
          <a:xfrm rot="10800000">
            <a:off x="3517666" y="2102308"/>
            <a:ext cx="1428300" cy="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65" name="Google Shape;65;p7"/>
          <p:cNvCxnSpPr/>
          <p:nvPr/>
        </p:nvCxnSpPr>
        <p:spPr>
          <a:xfrm rot="10800000">
            <a:off x="3519466" y="2219407"/>
            <a:ext cx="1426500" cy="12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lg" w="lg" type="triangle"/>
            <a:tailEnd len="sm" w="sm" type="none"/>
          </a:ln>
        </p:spPr>
      </p:cxnSp>
      <p:grpSp>
        <p:nvGrpSpPr>
          <p:cNvPr id="66" name="Google Shape;66;p7"/>
          <p:cNvGrpSpPr/>
          <p:nvPr/>
        </p:nvGrpSpPr>
        <p:grpSpPr>
          <a:xfrm>
            <a:off x="5296395" y="2421289"/>
            <a:ext cx="1834331" cy="640305"/>
            <a:chOff x="5480496" y="2530579"/>
            <a:chExt cx="2114502" cy="790500"/>
          </a:xfrm>
        </p:grpSpPr>
        <p:sp>
          <p:nvSpPr>
            <p:cNvPr id="67" name="Google Shape;67;p7"/>
            <p:cNvSpPr txBox="1"/>
            <p:nvPr/>
          </p:nvSpPr>
          <p:spPr>
            <a:xfrm>
              <a:off x="5480496" y="2638526"/>
              <a:ext cx="1279500" cy="5748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Address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</a:t>
              </a:r>
              <a:endParaRPr/>
            </a:p>
          </p:txBody>
        </p:sp>
        <p:pic>
          <p:nvPicPr>
            <p:cNvPr id="68" name="Google Shape;6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9999" y="2530579"/>
              <a:ext cx="1035000" cy="7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oogle Shape;69;p7"/>
          <p:cNvGrpSpPr/>
          <p:nvPr/>
        </p:nvGrpSpPr>
        <p:grpSpPr>
          <a:xfrm>
            <a:off x="5296395" y="3938621"/>
            <a:ext cx="1834331" cy="640305"/>
            <a:chOff x="5480496" y="4403829"/>
            <a:chExt cx="2114502" cy="790500"/>
          </a:xfrm>
        </p:grpSpPr>
        <p:sp>
          <p:nvSpPr>
            <p:cNvPr id="70" name="Google Shape;70;p7"/>
            <p:cNvSpPr txBox="1"/>
            <p:nvPr/>
          </p:nvSpPr>
          <p:spPr>
            <a:xfrm>
              <a:off x="5480496" y="4511779"/>
              <a:ext cx="1281000" cy="5748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Routing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servers</a:t>
              </a:r>
              <a:endParaRPr/>
            </a:p>
          </p:txBody>
        </p:sp>
        <p:pic>
          <p:nvPicPr>
            <p:cNvPr id="71" name="Google Shape;7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9999" y="4403829"/>
              <a:ext cx="1035000" cy="790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oogle Shape;72;p7"/>
          <p:cNvGrpSpPr/>
          <p:nvPr/>
        </p:nvGrpSpPr>
        <p:grpSpPr>
          <a:xfrm>
            <a:off x="5296395" y="3179953"/>
            <a:ext cx="1834331" cy="640305"/>
            <a:chOff x="5480496" y="3467201"/>
            <a:chExt cx="2114502" cy="790500"/>
          </a:xfrm>
        </p:grpSpPr>
        <p:sp>
          <p:nvSpPr>
            <p:cNvPr id="73" name="Google Shape;73;p7"/>
            <p:cNvSpPr txBox="1"/>
            <p:nvPr/>
          </p:nvSpPr>
          <p:spPr>
            <a:xfrm>
              <a:off x="5480496" y="3565626"/>
              <a:ext cx="1279500" cy="5748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Central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server</a:t>
              </a:r>
              <a:endParaRPr/>
            </a:p>
          </p:txBody>
        </p:sp>
        <p:pic>
          <p:nvPicPr>
            <p:cNvPr id="74" name="Google Shape;74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9999" y="3467201"/>
              <a:ext cx="1035000" cy="7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7"/>
          <p:cNvSpPr txBox="1"/>
          <p:nvPr/>
        </p:nvSpPr>
        <p:spPr>
          <a:xfrm>
            <a:off x="7543916" y="3295681"/>
            <a:ext cx="674700" cy="465600"/>
          </a:xfrm>
          <a:prstGeom prst="rect">
            <a:avLst/>
          </a:prstGeom>
          <a:solidFill>
            <a:srgbClr val="3CBD39">
              <a:alpha val="603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UI</a:t>
            </a:r>
            <a:endParaRPr/>
          </a:p>
        </p:txBody>
      </p:sp>
      <p:cxnSp>
        <p:nvCxnSpPr>
          <p:cNvPr id="76" name="Google Shape;76;p7"/>
          <p:cNvCxnSpPr/>
          <p:nvPr/>
        </p:nvCxnSpPr>
        <p:spPr>
          <a:xfrm rot="10800000">
            <a:off x="7169337" y="3470560"/>
            <a:ext cx="312600" cy="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77" name="Google Shape;77;p7"/>
          <p:cNvCxnSpPr/>
          <p:nvPr/>
        </p:nvCxnSpPr>
        <p:spPr>
          <a:xfrm rot="10800000">
            <a:off x="7169337" y="3586160"/>
            <a:ext cx="312600" cy="2700"/>
          </a:xfrm>
          <a:prstGeom prst="straightConnector1">
            <a:avLst/>
          </a:prstGeom>
          <a:noFill/>
          <a:ln cap="flat" cmpd="sng" w="19050">
            <a:solidFill>
              <a:srgbClr val="3CBD39"/>
            </a:solidFill>
            <a:prstDash val="solid"/>
            <a:miter lim="8000"/>
            <a:headEnd len="lg" w="lg" type="triangle"/>
            <a:tailEnd len="sm" w="sm" type="none"/>
          </a:ln>
        </p:spPr>
      </p:cxnSp>
      <p:grpSp>
        <p:nvGrpSpPr>
          <p:cNvPr id="78" name="Google Shape;78;p7"/>
          <p:cNvGrpSpPr/>
          <p:nvPr/>
        </p:nvGrpSpPr>
        <p:grpSpPr>
          <a:xfrm>
            <a:off x="3265277" y="2845447"/>
            <a:ext cx="1639200" cy="1202100"/>
            <a:chOff x="3470687" y="3247325"/>
            <a:chExt cx="1639200" cy="1202100"/>
          </a:xfrm>
        </p:grpSpPr>
        <p:sp>
          <p:nvSpPr>
            <p:cNvPr id="57" name="Google Shape;57;p7"/>
            <p:cNvSpPr txBox="1"/>
            <p:nvPr/>
          </p:nvSpPr>
          <p:spPr>
            <a:xfrm>
              <a:off x="3470687" y="3247325"/>
              <a:ext cx="1639200" cy="12021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Operator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software</a:t>
              </a:r>
              <a:endParaRPr/>
            </a:p>
          </p:txBody>
        </p:sp>
        <p:pic>
          <p:nvPicPr>
            <p:cNvPr id="79" name="Google Shape;79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97613" y="3376076"/>
              <a:ext cx="1016700" cy="1011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7"/>
          <p:cNvGrpSpPr/>
          <p:nvPr/>
        </p:nvGrpSpPr>
        <p:grpSpPr>
          <a:xfrm>
            <a:off x="600027" y="5051672"/>
            <a:ext cx="1550400" cy="1099200"/>
            <a:chOff x="1146388" y="5015900"/>
            <a:chExt cx="1550400" cy="1099200"/>
          </a:xfrm>
        </p:grpSpPr>
        <p:sp>
          <p:nvSpPr>
            <p:cNvPr id="61" name="Google Shape;61;p7"/>
            <p:cNvSpPr txBox="1"/>
            <p:nvPr/>
          </p:nvSpPr>
          <p:spPr>
            <a:xfrm>
              <a:off x="1146388" y="5015900"/>
              <a:ext cx="1550400" cy="10992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Control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/>
            </a:p>
          </p:txBody>
        </p:sp>
        <p:pic>
          <p:nvPicPr>
            <p:cNvPr id="81" name="Google Shape;81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1278641" y="5069842"/>
              <a:ext cx="1073700" cy="1011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7"/>
          <p:cNvGrpSpPr/>
          <p:nvPr/>
        </p:nvGrpSpPr>
        <p:grpSpPr>
          <a:xfrm>
            <a:off x="2428574" y="4338720"/>
            <a:ext cx="1123800" cy="1145700"/>
            <a:chOff x="2938785" y="4969198"/>
            <a:chExt cx="1123800" cy="1145700"/>
          </a:xfrm>
        </p:grpSpPr>
        <p:sp>
          <p:nvSpPr>
            <p:cNvPr id="63" name="Google Shape;63;p7"/>
            <p:cNvSpPr txBox="1"/>
            <p:nvPr/>
          </p:nvSpPr>
          <p:spPr>
            <a:xfrm>
              <a:off x="2938785" y="4969198"/>
              <a:ext cx="1123800" cy="11457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Mobile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</a:t>
              </a:r>
              <a:endParaRPr/>
            </a:p>
          </p:txBody>
        </p:sp>
        <p:pic>
          <p:nvPicPr>
            <p:cNvPr id="83" name="Google Shape;83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70685" y="5221628"/>
              <a:ext cx="483300" cy="810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7"/>
          <p:cNvSpPr txBox="1"/>
          <p:nvPr/>
        </p:nvSpPr>
        <p:spPr>
          <a:xfrm>
            <a:off x="5296367" y="1909460"/>
            <a:ext cx="2922300" cy="3369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 Cloud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5" name="Google Shape;85;p7"/>
          <p:cNvGrpSpPr/>
          <p:nvPr/>
        </p:nvGrpSpPr>
        <p:grpSpPr>
          <a:xfrm>
            <a:off x="65643" y="2863704"/>
            <a:ext cx="1182372" cy="1892850"/>
            <a:chOff x="480610" y="3367803"/>
            <a:chExt cx="1110000" cy="1011300"/>
          </a:xfrm>
        </p:grpSpPr>
        <p:sp>
          <p:nvSpPr>
            <p:cNvPr id="86" name="Google Shape;86;p7"/>
            <p:cNvSpPr txBox="1"/>
            <p:nvPr/>
          </p:nvSpPr>
          <p:spPr>
            <a:xfrm>
              <a:off x="480610" y="3367803"/>
              <a:ext cx="1110000" cy="1011300"/>
            </a:xfrm>
            <a:prstGeom prst="rect">
              <a:avLst/>
            </a:prstGeom>
            <a:solidFill>
              <a:srgbClr val="3CBD39">
                <a:alpha val="603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Devices</a:t>
              </a:r>
              <a:endParaRPr/>
            </a:p>
          </p:txBody>
        </p:sp>
        <p:pic>
          <p:nvPicPr>
            <p:cNvPr id="87" name="Google Shape;87;p7"/>
            <p:cNvPicPr preferRelativeResize="0"/>
            <p:nvPr/>
          </p:nvPicPr>
          <p:blipFill rotWithShape="1">
            <a:blip r:embed="rId9">
              <a:alphaModFix/>
            </a:blip>
            <a:srcRect b="11363" l="0" r="6094" t="0"/>
            <a:stretch/>
          </p:blipFill>
          <p:spPr>
            <a:xfrm>
              <a:off x="603018" y="4119186"/>
              <a:ext cx="951900" cy="227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7"/>
          <p:cNvSpPr txBox="1"/>
          <p:nvPr/>
        </p:nvSpPr>
        <p:spPr>
          <a:xfrm>
            <a:off x="3731300" y="5051675"/>
            <a:ext cx="5213400" cy="12603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1" i="0" lang="en-US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Intellectual Property registered:</a:t>
            </a:r>
            <a:br>
              <a:rPr b="0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United States Patent  N 9,338,275</a:t>
            </a:r>
            <a:br>
              <a:rPr b="1" i="0" lang="en-US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RF UM Patent N 121411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PCT/RU2013/000062, WIPO WO 2013/162414 A1, US 2015/0072724 A1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numerous know-hows...</a:t>
            </a:r>
            <a:endParaRPr sz="1200"/>
          </a:p>
        </p:txBody>
      </p:sp>
      <p:pic>
        <p:nvPicPr>
          <p:cNvPr id="89" name="Google Shape;89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0773" y="3334310"/>
            <a:ext cx="438601" cy="6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4725" y="3688613"/>
            <a:ext cx="438600" cy="66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9775" y="3125824"/>
            <a:ext cx="438600" cy="5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Terminal.</a:t>
            </a: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102" name="Google Shape;102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8"/>
          <p:cNvGrpSpPr/>
          <p:nvPr/>
        </p:nvGrpSpPr>
        <p:grpSpPr>
          <a:xfrm>
            <a:off x="833300" y="1423688"/>
            <a:ext cx="8086575" cy="3016175"/>
            <a:chOff x="981075" y="2006550"/>
            <a:chExt cx="8086575" cy="3016175"/>
          </a:xfrm>
        </p:grpSpPr>
        <p:pic>
          <p:nvPicPr>
            <p:cNvPr id="104" name="Google Shape;10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1075" y="2006550"/>
              <a:ext cx="7181700" cy="2724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8"/>
            <p:cNvSpPr txBox="1"/>
            <p:nvPr/>
          </p:nvSpPr>
          <p:spPr>
            <a:xfrm>
              <a:off x="4841650" y="4576025"/>
              <a:ext cx="12195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5454"/>
                </a:buClr>
                <a:buFont typeface="Helvetica Neue"/>
                <a:buNone/>
              </a:pPr>
              <a:r>
                <a:rPr b="0" i="0" lang="en-US" sz="1800" u="none" cap="none" strike="noStrike">
                  <a:solidFill>
                    <a:srgbClr val="545454"/>
                  </a:solidFill>
                  <a:highlight>
                    <a:srgbClr val="FFFFFF"/>
                  </a:highlight>
                  <a:latin typeface="Helvetica Neue"/>
                  <a:ea typeface="Helvetica Neue"/>
                  <a:cs typeface="Helvetica Neue"/>
                  <a:sym typeface="Helvetica Neue"/>
                </a:rPr>
                <a:t>178* mm</a:t>
              </a:r>
              <a:endParaRPr/>
            </a:p>
          </p:txBody>
        </p:sp>
        <p:sp>
          <p:nvSpPr>
            <p:cNvPr id="106" name="Google Shape;106;p8"/>
            <p:cNvSpPr txBox="1"/>
            <p:nvPr/>
          </p:nvSpPr>
          <p:spPr>
            <a:xfrm>
              <a:off x="8032950" y="3412375"/>
              <a:ext cx="10347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5454"/>
                </a:buClr>
                <a:buFont typeface="Helvetica Neue"/>
                <a:buNone/>
              </a:pPr>
              <a:r>
                <a:rPr b="0" i="0" lang="en-US" sz="1800" u="none" cap="none" strike="noStrike">
                  <a:solidFill>
                    <a:srgbClr val="545454"/>
                  </a:solidFill>
                  <a:highlight>
                    <a:srgbClr val="FFFFFF"/>
                  </a:highlight>
                  <a:latin typeface="Helvetica Neue"/>
                  <a:ea typeface="Helvetica Neue"/>
                  <a:cs typeface="Helvetica Neue"/>
                  <a:sym typeface="Helvetica Neue"/>
                </a:rPr>
                <a:t>50* mm</a:t>
              </a:r>
              <a:endParaRPr/>
            </a:p>
          </p:txBody>
        </p:sp>
      </p:grpSp>
      <p:cxnSp>
        <p:nvCxnSpPr>
          <p:cNvPr id="107" name="Google Shape;107;p8"/>
          <p:cNvCxnSpPr>
            <a:endCxn id="108" idx="0"/>
          </p:cNvCxnSpPr>
          <p:nvPr/>
        </p:nvCxnSpPr>
        <p:spPr>
          <a:xfrm>
            <a:off x="7123600" y="3419651"/>
            <a:ext cx="810000" cy="13461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09" name="Google Shape;109;p8"/>
          <p:cNvSpPr txBox="1"/>
          <p:nvPr/>
        </p:nvSpPr>
        <p:spPr>
          <a:xfrm>
            <a:off x="6871150" y="4396825"/>
            <a:ext cx="2124900" cy="18588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 unit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12V/24V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0" name="Google Shape;110;p8"/>
          <p:cNvCxnSpPr>
            <a:endCxn id="111" idx="3"/>
          </p:cNvCxnSpPr>
          <p:nvPr/>
        </p:nvCxnSpPr>
        <p:spPr>
          <a:xfrm flipH="1">
            <a:off x="2054550" y="3409025"/>
            <a:ext cx="1905600" cy="5865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11" name="Google Shape;111;p8"/>
          <p:cNvSpPr txBox="1"/>
          <p:nvPr/>
        </p:nvSpPr>
        <p:spPr>
          <a:xfrm>
            <a:off x="183150" y="3772175"/>
            <a:ext cx="1871400" cy="4467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 button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183150" y="4393075"/>
            <a:ext cx="5676300" cy="4467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ISO 7736 / DIN 75490  compliance</a:t>
            </a:r>
            <a:endParaRPr/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8650" y="4765751"/>
            <a:ext cx="1689900" cy="9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>
            <a:off x="183150" y="4845775"/>
            <a:ext cx="6600600" cy="1411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 Intellectual Property registered: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United States Patent  N 9,338,275</a:t>
            </a:r>
            <a:b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RF UM Patent N 121411</a:t>
            </a:r>
            <a:b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PCT/RU2013/000062, WIPO WO 2013/162414 A1, US 2015/0072724 A1</a:t>
            </a:r>
            <a:b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numerous know-hows...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Intercom.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9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124" name="Google Shape;124;p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1139" y="2217488"/>
            <a:ext cx="429577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 txBox="1"/>
          <p:nvPr/>
        </p:nvSpPr>
        <p:spPr>
          <a:xfrm>
            <a:off x="1801350" y="5066413"/>
            <a:ext cx="1879200" cy="4215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 button</a:t>
            </a:r>
            <a:endParaRPr/>
          </a:p>
        </p:txBody>
      </p:sp>
      <p:cxnSp>
        <p:nvCxnSpPr>
          <p:cNvPr id="127" name="Google Shape;127;p9"/>
          <p:cNvCxnSpPr>
            <a:endCxn id="126" idx="0"/>
          </p:cNvCxnSpPr>
          <p:nvPr/>
        </p:nvCxnSpPr>
        <p:spPr>
          <a:xfrm flipH="1">
            <a:off x="2740950" y="3855013"/>
            <a:ext cx="1590600" cy="12114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28" name="Google Shape;128;p9"/>
          <p:cNvSpPr txBox="1"/>
          <p:nvPr/>
        </p:nvSpPr>
        <p:spPr>
          <a:xfrm>
            <a:off x="5784525" y="2125463"/>
            <a:ext cx="1483800" cy="4215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Talk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button</a:t>
            </a:r>
            <a:endParaRPr/>
          </a:p>
        </p:txBody>
      </p:sp>
      <p:cxnSp>
        <p:nvCxnSpPr>
          <p:cNvPr id="129" name="Google Shape;129;p9"/>
          <p:cNvCxnSpPr>
            <a:endCxn id="128" idx="2"/>
          </p:cNvCxnSpPr>
          <p:nvPr/>
        </p:nvCxnSpPr>
        <p:spPr>
          <a:xfrm flipH="1" rot="10800000">
            <a:off x="5748225" y="2546963"/>
            <a:ext cx="778200" cy="10485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Handheld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140" name="Google Shape;140;p1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650" y="2823699"/>
            <a:ext cx="2032749" cy="30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1323050" y="4769225"/>
            <a:ext cx="1483800" cy="4215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Push-to-talk</a:t>
            </a:r>
            <a:endParaRPr/>
          </a:p>
        </p:txBody>
      </p:sp>
      <p:cxnSp>
        <p:nvCxnSpPr>
          <p:cNvPr id="143" name="Google Shape;143;p10"/>
          <p:cNvCxnSpPr>
            <a:endCxn id="142" idx="3"/>
          </p:cNvCxnSpPr>
          <p:nvPr/>
        </p:nvCxnSpPr>
        <p:spPr>
          <a:xfrm flipH="1">
            <a:off x="2806850" y="3471275"/>
            <a:ext cx="803100" cy="15087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44" name="Google Shape;144;p10"/>
          <p:cNvSpPr txBox="1"/>
          <p:nvPr/>
        </p:nvSpPr>
        <p:spPr>
          <a:xfrm>
            <a:off x="5463500" y="1846975"/>
            <a:ext cx="2139900" cy="4215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 to hold</a:t>
            </a:r>
            <a:endParaRPr/>
          </a:p>
        </p:txBody>
      </p:sp>
      <p:cxnSp>
        <p:nvCxnSpPr>
          <p:cNvPr id="145" name="Google Shape;145;p10"/>
          <p:cNvCxnSpPr>
            <a:endCxn id="144" idx="2"/>
          </p:cNvCxnSpPr>
          <p:nvPr/>
        </p:nvCxnSpPr>
        <p:spPr>
          <a:xfrm flipH="1" rot="10800000">
            <a:off x="5550050" y="2268475"/>
            <a:ext cx="983400" cy="17094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1180775" y="28200"/>
            <a:ext cx="84204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module.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 b="0" l="27785" r="19209" t="0"/>
          <a:stretch/>
        </p:blipFill>
        <p:spPr>
          <a:xfrm>
            <a:off x="6075612" y="1595475"/>
            <a:ext cx="2234374" cy="42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 txBox="1"/>
          <p:nvPr/>
        </p:nvSpPr>
        <p:spPr>
          <a:xfrm>
            <a:off x="6998850" y="5586613"/>
            <a:ext cx="1483800" cy="4215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Talk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button</a:t>
            </a:r>
            <a:endParaRPr/>
          </a:p>
        </p:txBody>
      </p:sp>
      <p:cxnSp>
        <p:nvCxnSpPr>
          <p:cNvPr id="158" name="Google Shape;158;p11"/>
          <p:cNvCxnSpPr>
            <a:endCxn id="157" idx="0"/>
          </p:cNvCxnSpPr>
          <p:nvPr/>
        </p:nvCxnSpPr>
        <p:spPr>
          <a:xfrm>
            <a:off x="7300650" y="4512913"/>
            <a:ext cx="440100" cy="10737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159" name="Google Shape;159;p1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163" y="1946100"/>
            <a:ext cx="4845325" cy="38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>
            <a:off x="3002600" y="2273788"/>
            <a:ext cx="1483800" cy="4215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Push-to-talk</a:t>
            </a:r>
            <a:endParaRPr/>
          </a:p>
        </p:txBody>
      </p:sp>
      <p:cxnSp>
        <p:nvCxnSpPr>
          <p:cNvPr id="162" name="Google Shape;162;p11"/>
          <p:cNvCxnSpPr/>
          <p:nvPr/>
        </p:nvCxnSpPr>
        <p:spPr>
          <a:xfrm rot="10800000">
            <a:off x="3735975" y="2635313"/>
            <a:ext cx="1130700" cy="4164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170" name="Google Shape;170;p12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 button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12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173" name="Google Shape;173;p1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950" y="2091638"/>
            <a:ext cx="60579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 txBox="1"/>
          <p:nvPr/>
        </p:nvSpPr>
        <p:spPr>
          <a:xfrm>
            <a:off x="3861200" y="2331025"/>
            <a:ext cx="1483800" cy="421500"/>
          </a:xfrm>
          <a:prstGeom prst="rect">
            <a:avLst/>
          </a:prstGeom>
          <a:solidFill>
            <a:srgbClr val="3CBD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Push-to-talk</a:t>
            </a:r>
            <a:endParaRPr/>
          </a:p>
        </p:txBody>
      </p:sp>
      <p:cxnSp>
        <p:nvCxnSpPr>
          <p:cNvPr id="176" name="Google Shape;176;p12"/>
          <p:cNvCxnSpPr/>
          <p:nvPr/>
        </p:nvCxnSpPr>
        <p:spPr>
          <a:xfrm rot="10800000">
            <a:off x="4603100" y="2752538"/>
            <a:ext cx="0" cy="1062600"/>
          </a:xfrm>
          <a:prstGeom prst="straightConnector1">
            <a:avLst/>
          </a:prstGeom>
          <a:noFill/>
          <a:ln cap="flat" cmpd="sng" w="38100">
            <a:solidFill>
              <a:srgbClr val="3CBD39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Dispatcher 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187" name="Google Shape;187;p1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sp09demo_w7.png" id="188" name="Google Shape;1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288" y="1960563"/>
            <a:ext cx="6175424" cy="377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/>
          <p:nvPr/>
        </p:nvSpPr>
        <p:spPr>
          <a:xfrm>
            <a:off x="0" y="6432900"/>
            <a:ext cx="9144000" cy="4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0" y="0"/>
            <a:ext cx="9144000" cy="6432900"/>
          </a:xfrm>
          <a:prstGeom prst="rect">
            <a:avLst/>
          </a:prstGeom>
          <a:gradFill>
            <a:gsLst>
              <a:gs pos="0">
                <a:srgbClr val="D8F2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ECFFF8">
                  <a:alpha val="0"/>
                </a:srgbClr>
              </a:gs>
            </a:gsLst>
            <a:lin ang="18900044" scaled="0"/>
          </a:gradFill>
          <a:ln>
            <a:noFill/>
          </a:ln>
          <a:effectLst>
            <a:outerShdw blurRad="171450" rotWithShape="0" algn="bl" dir="552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6948575" y="6483750"/>
            <a:ext cx="213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www.Tree-Talk.com</a:t>
            </a: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-25" y="0"/>
            <a:ext cx="9144000" cy="1212000"/>
          </a:xfrm>
          <a:prstGeom prst="rect">
            <a:avLst/>
          </a:prstGeom>
          <a:solidFill>
            <a:srgbClr val="3A44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1180775" y="28200"/>
            <a:ext cx="79632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TreeTalk Ecosystem. </a:t>
            </a:r>
            <a:r>
              <a:rPr lang="en-US" sz="3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Mobile App.</a:t>
            </a:r>
            <a:endParaRPr sz="3200"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130775" y="6543150"/>
            <a:ext cx="8664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ree-</a:t>
            </a:r>
            <a:r>
              <a:rPr lang="en-US" sz="1100"/>
              <a:t>t</a:t>
            </a:r>
            <a:r>
              <a:rPr b="0" i="0" lang="en-US" sz="1100" cap="none" strike="noStrike">
                <a:latin typeface="Arial"/>
                <a:ea typeface="Arial"/>
                <a:cs typeface="Arial"/>
                <a:sym typeface="Arial"/>
              </a:rPr>
              <a:t>alk.com | </a:t>
            </a:r>
            <a:r>
              <a:rPr lang="en-US" sz="1150">
                <a:highlight>
                  <a:srgbClr val="FFFFFF"/>
                </a:highlight>
              </a:rPr>
              <a:t>twitter.com/TreeTalkCom | info@tree-talk.com </a:t>
            </a:r>
            <a:endParaRPr sz="1100"/>
          </a:p>
        </p:txBody>
      </p:sp>
      <p:pic>
        <p:nvPicPr>
          <p:cNvPr id="199" name="Google Shape;199;p1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320400" y="291800"/>
            <a:ext cx="438600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8314" y="1766850"/>
            <a:ext cx="5267326" cy="41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7DB6EF"/>
      </a:accent4>
      <a:accent5>
        <a:srgbClr val="C0504D"/>
      </a:accent5>
      <a:accent6>
        <a:srgbClr val="FFFFFF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