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1"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6858000" cx="9144000"/>
  <p:notesSz cx="6797675" cy="9926625"/>
  <p:embeddedFontLst>
    <p:embeddedFont>
      <p:font typeface="Roboto"/>
      <p:regular r:id="rId29"/>
      <p:bold r:id="rId30"/>
      <p:italic r:id="rId31"/>
      <p:boldItalic r:id="rId32"/>
    </p:embeddedFon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400C898-E1C8-4513-AF61-DEAC65869153}">
  <a:tblStyle styleId="{4400C898-E1C8-4513-AF61-DEAC6586915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687E17F-A907-40D1-89B6-4DF4D0D7F3A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HelveticaNeue-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35" Type="http://schemas.openxmlformats.org/officeDocument/2006/relationships/font" Target="fonts/HelveticaNeue-italic.fntdata"/><Relationship Id="rId12" Type="http://schemas.openxmlformats.org/officeDocument/2006/relationships/slide" Target="slides/slide6.xml"/><Relationship Id="rId34" Type="http://schemas.openxmlformats.org/officeDocument/2006/relationships/font" Target="fonts/HelveticaNeue-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HelveticaNeue-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041400" y="817562"/>
            <a:ext cx="4532312" cy="357663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533400" y="4764087"/>
            <a:ext cx="5730875" cy="4291010"/>
          </a:xfrm>
          <a:prstGeom prst="rect">
            <a:avLst/>
          </a:prstGeom>
          <a:noFill/>
          <a:ln>
            <a:noFill/>
          </a:ln>
        </p:spPr>
        <p:txBody>
          <a:bodyPr anchorCtr="0" anchor="ctr" bIns="91425" lIns="91425" spcFirstLastPara="1" rIns="91425" wrap="square" tIns="91425"/>
          <a:lstStyle>
            <a:lvl1pPr indent="-228600" lvl="0" marL="457200" marR="0" rtl="0" algn="l">
              <a:spcBef>
                <a:spcPts val="0"/>
              </a:spcBef>
              <a:spcAft>
                <a:spcPts val="0"/>
              </a:spcAft>
              <a:buSzPts val="1400"/>
              <a:buFont typeface="Arial"/>
              <a:buNone/>
              <a:defRPr b="0" i="0" sz="1800" u="none" cap="none" strike="noStrike"/>
            </a:lvl1pPr>
            <a:lvl2pPr indent="-228600" lvl="1" marL="914400" marR="0" rtl="0" algn="l">
              <a:spcBef>
                <a:spcPts val="0"/>
              </a:spcBef>
              <a:spcAft>
                <a:spcPts val="0"/>
              </a:spcAft>
              <a:buSzPts val="1400"/>
              <a:buFont typeface="Arial"/>
              <a:buNone/>
              <a:defRPr b="0" i="0" sz="1800" u="none" cap="none" strike="noStrike"/>
            </a:lvl2pPr>
            <a:lvl3pPr indent="-228600" lvl="2" marL="1371600" marR="0" rtl="0" algn="l">
              <a:spcBef>
                <a:spcPts val="0"/>
              </a:spcBef>
              <a:spcAft>
                <a:spcPts val="0"/>
              </a:spcAft>
              <a:buSzPts val="1400"/>
              <a:buFont typeface="Arial"/>
              <a:buNone/>
              <a:defRPr b="0" i="0" sz="1800" u="none" cap="none" strike="noStrike"/>
            </a:lvl3pPr>
            <a:lvl4pPr indent="-228600" lvl="3" marL="1828800" marR="0" rtl="0" algn="l">
              <a:spcBef>
                <a:spcPts val="0"/>
              </a:spcBef>
              <a:spcAft>
                <a:spcPts val="0"/>
              </a:spcAft>
              <a:buSzPts val="1400"/>
              <a:buFont typeface="Arial"/>
              <a:buNone/>
              <a:defRPr b="0" i="0" sz="1800" u="none" cap="none" strike="noStrike"/>
            </a:lvl4pPr>
            <a:lvl5pPr indent="-228600" lvl="4" marL="2286000" marR="0" rtl="0" algn="l">
              <a:spcBef>
                <a:spcPts val="0"/>
              </a:spcBef>
              <a:spcAft>
                <a:spcPts val="0"/>
              </a:spcAft>
              <a:buSzPts val="1400"/>
              <a:buFont typeface="Arial"/>
              <a:buNone/>
              <a:defRPr b="0" i="0" sz="1800" u="none" cap="none" strike="noStrike"/>
            </a:lvl5pPr>
            <a:lvl6pPr indent="-228600" lvl="5" marL="2743200" marR="0" rtl="0" algn="l">
              <a:spcBef>
                <a:spcPts val="0"/>
              </a:spcBef>
              <a:spcAft>
                <a:spcPts val="0"/>
              </a:spcAft>
              <a:buSzPts val="1400"/>
              <a:buFont typeface="Arial"/>
              <a:buNone/>
              <a:defRPr b="0" i="0" sz="1800" u="none" cap="none" strike="noStrike"/>
            </a:lvl6pPr>
            <a:lvl7pPr indent="-228600" lvl="6" marL="3200400" marR="0" rtl="0" algn="l">
              <a:spcBef>
                <a:spcPts val="0"/>
              </a:spcBef>
              <a:spcAft>
                <a:spcPts val="0"/>
              </a:spcAft>
              <a:buSzPts val="1400"/>
              <a:buFont typeface="Arial"/>
              <a:buNone/>
              <a:defRPr b="0" i="0" sz="1800" u="none" cap="none" strike="noStrike"/>
            </a:lvl7pPr>
            <a:lvl8pPr indent="-228600" lvl="7" marL="3657600" marR="0" rtl="0" algn="l">
              <a:spcBef>
                <a:spcPts val="0"/>
              </a:spcBef>
              <a:spcAft>
                <a:spcPts val="0"/>
              </a:spcAft>
              <a:buSzPts val="1400"/>
              <a:buFont typeface="Arial"/>
              <a:buNone/>
              <a:defRPr b="0" i="0" sz="1800" u="none" cap="none" strike="noStrike"/>
            </a:lvl8pPr>
            <a:lvl9pPr indent="-228600" lvl="8" marL="4114800" marR="0" rtl="0" algn="l">
              <a:spcBef>
                <a:spcPts val="0"/>
              </a:spcBef>
              <a:spcAft>
                <a:spcPts val="0"/>
              </a:spcAft>
              <a:buSzPts val="1400"/>
              <a:buFont typeface="Arial"/>
              <a:buNone/>
              <a:defRPr b="0" i="0" sz="1800" u="none" cap="none" strike="noStrike"/>
            </a:lvl9pPr>
          </a:lstStyle>
          <a:p/>
        </p:txBody>
      </p:sp>
      <p:sp>
        <p:nvSpPr>
          <p:cNvPr id="5" name="Google Shape;5;n"/>
          <p:cNvSpPr txBox="1"/>
          <p:nvPr>
            <p:ph idx="3" type="hdr"/>
          </p:nvPr>
        </p:nvSpPr>
        <p:spPr>
          <a:xfrm>
            <a:off x="0" y="0"/>
            <a:ext cx="2947986" cy="495298"/>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3849687" y="0"/>
            <a:ext cx="2947986" cy="495298"/>
          </a:xfrm>
          <a:prstGeom prst="rect">
            <a:avLst/>
          </a:prstGeom>
          <a:noFill/>
          <a:ln>
            <a:noFill/>
          </a:ln>
        </p:spPr>
        <p:txBody>
          <a:bodyPr anchorCtr="0" anchor="t" bIns="91425" lIns="91425" spcFirstLastPara="1" rIns="91425" wrap="square" tIns="91425"/>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9429750"/>
            <a:ext cx="2947986" cy="496886"/>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49687" y="9429750"/>
            <a:ext cx="2947986" cy="49688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 name="Shape 24"/>
        <p:cNvGrpSpPr/>
        <p:nvPr/>
      </p:nvGrpSpPr>
      <p:grpSpPr>
        <a:xfrm>
          <a:off x="0" y="0"/>
          <a:ext cx="0" cy="0"/>
          <a:chOff x="0" y="0"/>
          <a:chExt cx="0" cy="0"/>
        </a:xfrm>
      </p:grpSpPr>
      <p:sp>
        <p:nvSpPr>
          <p:cNvPr id="25" name="Google Shape;25;g3962c5bae2_0_0: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p:spPr>
      </p:sp>
      <p:sp>
        <p:nvSpPr>
          <p:cNvPr id="26" name="Google Shape;26;g3962c5bae2_0_0:notes"/>
          <p:cNvSpPr txBox="1"/>
          <p:nvPr>
            <p:ph idx="1" type="body"/>
          </p:nvPr>
        </p:nvSpPr>
        <p:spPr>
          <a:xfrm>
            <a:off x="533400" y="4764087"/>
            <a:ext cx="5730900" cy="4290900"/>
          </a:xfrm>
          <a:prstGeom prst="rect">
            <a:avLst/>
          </a:prstGeom>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Good morning.</a:t>
            </a:r>
            <a:endParaRPr b="1"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US" sz="1200">
                <a:solidFill>
                  <a:schemeClr val="dk1"/>
                </a:solidFill>
              </a:rPr>
              <a:t>My name is Igor Yanovskiy and I'm a founder of </a:t>
            </a:r>
            <a:r>
              <a:rPr b="1" lang="en-US" sz="1200">
                <a:solidFill>
                  <a:schemeClr val="dk1"/>
                </a:solidFill>
              </a:rPr>
              <a:t>TreeTalk</a:t>
            </a:r>
            <a:r>
              <a:rPr lang="en-US" sz="1200">
                <a:solidFill>
                  <a:schemeClr val="dk1"/>
                </a:solidFill>
              </a:rPr>
              <a:t>.</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TreeTalk is a startup, in which</a:t>
            </a:r>
            <a:r>
              <a:rPr lang="en-US" sz="1200">
                <a:solidFill>
                  <a:schemeClr val="dk1"/>
                </a:solidFill>
              </a:rPr>
              <a:t> hardware, software and telecommunications become fused. In a nutshell - we are building a new global telecommunications ecosystem that works under the paradigm of constant connection and </a:t>
            </a:r>
            <a:r>
              <a:rPr b="1" lang="en-US" sz="1200">
                <a:solidFill>
                  <a:schemeClr val="dk1"/>
                </a:solidFill>
              </a:rPr>
              <a:t>instant voice calls</a:t>
            </a:r>
            <a:r>
              <a:rPr lang="en-US" sz="1200">
                <a:solidFill>
                  <a:schemeClr val="dk1"/>
                </a:solidFill>
              </a:rPr>
              <a:t>.</a:t>
            </a:r>
            <a:endParaRPr sz="1200">
              <a:solidFill>
                <a:schemeClr val="dk1"/>
              </a:solidFill>
            </a:endParaRPr>
          </a:p>
          <a:p>
            <a:pPr indent="0" lvl="0" marL="0" rtl="0" algn="just">
              <a:lnSpc>
                <a:spcPct val="115000"/>
              </a:lnSpc>
              <a:spcBef>
                <a:spcPts val="0"/>
              </a:spcBef>
              <a:spcAft>
                <a:spcPts val="0"/>
              </a:spcAft>
              <a:buNone/>
            </a:pPr>
            <a:r>
              <a:t/>
            </a:r>
            <a:endParaRPr b="1" sz="1200">
              <a:solidFill>
                <a:schemeClr val="dk1"/>
              </a:solidFill>
            </a:endParaRPr>
          </a:p>
        </p:txBody>
      </p:sp>
      <p:sp>
        <p:nvSpPr>
          <p:cNvPr id="27" name="Google Shape;27;g3962c5bae2_0_0:notes"/>
          <p:cNvSpPr txBox="1"/>
          <p:nvPr>
            <p:ph idx="12" type="sldNum"/>
          </p:nvPr>
        </p:nvSpPr>
        <p:spPr>
          <a:xfrm>
            <a:off x="3849687" y="9429750"/>
            <a:ext cx="2948100" cy="4968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7b4ca4967_0_39: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9" name="Google Shape;329;g37b4ca4967_0_39: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Our solution is complex inside, but is very simple for the end users.</a:t>
            </a:r>
            <a:r>
              <a:rPr lang="en-US" sz="1200">
                <a:solidFill>
                  <a:schemeClr val="dk1"/>
                </a:solidFill>
              </a:rPr>
              <a:t> Buy a device, create the group via web front-end, and get connected.</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Enjoy a new technology in a familiar form-factor!</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37b4ca4967_0_5: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 name="Google Shape;351;g37b4ca4967_0_5: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Our business model is traditional and comprises 3 basic components: </a:t>
            </a:r>
            <a:r>
              <a:rPr lang="en-US" sz="1200">
                <a:solidFill>
                  <a:schemeClr val="dk1"/>
                </a:solidFill>
              </a:rPr>
              <a:t>sales of physical product, software, and services.</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First, we will produce and sell our devices. Customers know, that professional telecommunication devices are expensive - up to 1,000 Euro each. At the same time, they are realizing that the systems they use now are outdated and have many drawbacks. We will eliminate those drawbacks. Our devices have new useful features. So, we can assign a good fair price for them, and, in the same time, we are able to make them cheaper than competitors.</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3968eaffb2_1_273: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2" name="Google Shape;372;g3968eaffb2_1_273: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Also,</a:t>
            </a:r>
            <a:r>
              <a:rPr lang="en-US" sz="1200">
                <a:solidFill>
                  <a:schemeClr val="dk1"/>
                </a:solidFill>
              </a:rPr>
              <a:t> we will sell PC and mobile applications based on our platform.</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We will provide</a:t>
            </a:r>
            <a:r>
              <a:rPr lang="en-US" sz="1200">
                <a:solidFill>
                  <a:schemeClr val="dk1"/>
                </a:solidFill>
              </a:rPr>
              <a:t> a web front-end for combining gadgets and apps into dedicated channels.</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Plus,</a:t>
            </a:r>
            <a:r>
              <a:rPr lang="en-US" sz="1200">
                <a:solidFill>
                  <a:schemeClr val="dk1"/>
                </a:solidFill>
              </a:rPr>
              <a:t> we are creating a new medium for geo&amp;context-targeted advertising.</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And. The protocol, which we developed initially for communication among the our devices and apps, appeared versatile enough for using not only for that.</a:t>
            </a:r>
            <a:r>
              <a:rPr lang="en-US" sz="1200">
                <a:solidFill>
                  <a:schemeClr val="dk1"/>
                </a:solidFill>
              </a:rPr>
              <a:t> Besides the personal and group calls, it allows to send and receive files, pictures, setup packages, and remote control commands, in real time. Thus the platform may be used for a </a:t>
            </a:r>
            <a:r>
              <a:rPr b="1" lang="en-US" sz="1200">
                <a:solidFill>
                  <a:schemeClr val="dk1"/>
                </a:solidFill>
              </a:rPr>
              <a:t>variety</a:t>
            </a:r>
            <a:r>
              <a:rPr lang="en-US" sz="1200">
                <a:solidFill>
                  <a:schemeClr val="dk1"/>
                </a:solidFill>
              </a:rPr>
              <a:t> of other applications, including: collection data from connected devices and sensors, connection between IoT hubs and end-user software, etc. These resources may be used by third-parties as well, thanks to our modest and flexible tariffs.</a:t>
            </a:r>
            <a:endParaRPr sz="1200">
              <a:solidFill>
                <a:schemeClr val="dk1"/>
              </a:solidFill>
            </a:endParaRPr>
          </a:p>
          <a:p>
            <a:pPr indent="0" lvl="0" marL="0" marR="0" rtl="0" algn="l">
              <a:lnSpc>
                <a:spcPct val="115000"/>
              </a:lnSpc>
              <a:spcBef>
                <a:spcPts val="0"/>
              </a:spcBef>
              <a:spcAft>
                <a:spcPts val="0"/>
              </a:spcAft>
              <a:buFont typeface="Arial"/>
              <a:buNone/>
            </a:pPr>
            <a:r>
              <a:t/>
            </a:r>
            <a:endParaRPr b="1"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3968eaffb2_1_310: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9" name="Google Shape;409;g3968eaffb2_1_310: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Looks good. But our main market advantage is that:</a:t>
            </a:r>
            <a:r>
              <a:rPr lang="en-US" sz="1200">
                <a:solidFill>
                  <a:schemeClr val="dk1"/>
                </a:solidFill>
              </a:rPr>
              <a:t> we are new and highly innovative, but we are not dreaming up any new market.</a:t>
            </a:r>
            <a:r>
              <a:rPr b="1" lang="en-US" sz="1200">
                <a:solidFill>
                  <a:schemeClr val="dk1"/>
                </a:solidFill>
              </a:rPr>
              <a:t> </a:t>
            </a:r>
            <a:r>
              <a:rPr b="1" lang="en-US" sz="1200" u="sng">
                <a:solidFill>
                  <a:schemeClr val="dk1"/>
                </a:solidFill>
              </a:rPr>
              <a:t>There is</a:t>
            </a:r>
            <a:r>
              <a:rPr b="1" lang="en-US" sz="1200">
                <a:solidFill>
                  <a:schemeClr val="dk1"/>
                </a:solidFill>
              </a:rPr>
              <a:t> a huge niche</a:t>
            </a:r>
            <a:r>
              <a:rPr lang="en-US" sz="1200">
                <a:solidFill>
                  <a:schemeClr val="dk1"/>
                </a:solidFill>
              </a:rPr>
              <a:t> in the B2B segment already, large and growing. </a:t>
            </a:r>
            <a:r>
              <a:rPr b="1" lang="en-US" sz="1200">
                <a:solidFill>
                  <a:schemeClr val="dk1"/>
                </a:solidFill>
              </a:rPr>
              <a:t>We just offer an effective and convenient solution to meet the existing needs</a:t>
            </a:r>
            <a:r>
              <a:rPr lang="en-US" sz="1200">
                <a:solidFill>
                  <a:schemeClr val="dk1"/>
                </a:solidFill>
              </a:rPr>
              <a:t> of traditional and prospective (which is more) users of real-time voice telecommunications.</a:t>
            </a:r>
            <a:r>
              <a:rPr b="1" lang="en-US" sz="1200">
                <a:solidFill>
                  <a:schemeClr val="dk1"/>
                </a:solidFill>
              </a:rPr>
              <a:t> We believe - game-changing solution.</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3968eaffb2_1_322: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g3968eaffb2_1_322: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On the next step, our universal platform and modular electronics design </a:t>
            </a:r>
            <a:r>
              <a:rPr lang="en-US" sz="1200">
                <a:solidFill>
                  <a:schemeClr val="dk1"/>
                </a:solidFill>
              </a:rPr>
              <a:t>will allow us to expand the product line and rapidly branch out into adjacent niches that also require a permanent connection and high-quality voice communication: hand-held communicators, communication modules for ATM, parking meter, self-service kiosk, elevators, and so on.</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For example, if an ATM swallows a card, or the vending machine is acting up, nowadays you have to find a hotline phone number, to call, to wade through annoying ads and "press 1 for this, press 2 for that", then explain the problem to the service employee a long while.</a:t>
            </a:r>
            <a:r>
              <a:rPr b="1" lang="en-US" sz="1200">
                <a:solidFill>
                  <a:schemeClr val="dk1"/>
                </a:solidFill>
              </a:rPr>
              <a:t> Instead,</a:t>
            </a:r>
            <a:r>
              <a:rPr lang="en-US" sz="1200">
                <a:solidFill>
                  <a:schemeClr val="dk1"/>
                </a:solidFill>
              </a:rPr>
              <a:t> simply press a button and talk - TreeTalk connects instantly, and the operator is already known exactly where you are, and probably what happened.</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Let's look into the nearest future. </a:t>
            </a:r>
            <a:r>
              <a:rPr lang="en-US" sz="1200">
                <a:solidFill>
                  <a:schemeClr val="dk1"/>
                </a:solidFill>
              </a:rPr>
              <a:t>You definitely will see Big Button with Purple TT Sign on the dashboard of self-driving cab, taking you home. Because even if algorithms, controlling the autonomous vehicle, look ideal, always there is a room for surprise in the real life. So the people inside and, maybe, outside the vehicle </a:t>
            </a:r>
            <a:r>
              <a:rPr b="1" lang="en-US" sz="1200">
                <a:solidFill>
                  <a:schemeClr val="dk1"/>
                </a:solidFill>
              </a:rPr>
              <a:t>must have</a:t>
            </a:r>
            <a:r>
              <a:rPr lang="en-US" sz="1200">
                <a:solidFill>
                  <a:schemeClr val="dk1"/>
                </a:solidFill>
              </a:rPr>
              <a:t> the opportunity of instant voice connection to the dispatcher / control tower / support.</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Afterward, imagine a goofy delivery robot</a:t>
            </a:r>
            <a:r>
              <a:rPr lang="en-US" sz="1200">
                <a:solidFill>
                  <a:schemeClr val="dk1"/>
                </a:solidFill>
              </a:rPr>
              <a:t> obtruding the wrong sort of pizza, which you have not ordered -- you just may to push a similar button on it and immediately tell the operator what do you really think about Artificial Intelligence.</a:t>
            </a:r>
            <a:endParaRPr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3968eaffb2_1_344: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3" name="Google Shape;443;g3968eaffb2_1_344: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For this startup I was fortunate to gather a team of highly educated professionals.</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Dealing a long while with telecommunication gear, each of us always try to give our clients the best tools. But, one beautiful sunny Siberian day, we've realized that existing solutions have to be</a:t>
            </a:r>
            <a:r>
              <a:rPr lang="en-US" sz="1200" u="sng">
                <a:solidFill>
                  <a:schemeClr val="dk1"/>
                </a:solidFill>
              </a:rPr>
              <a:t> radically</a:t>
            </a:r>
            <a:r>
              <a:rPr lang="en-US" sz="1200">
                <a:solidFill>
                  <a:schemeClr val="dk1"/>
                </a:solidFill>
              </a:rPr>
              <a:t> improved, and we finally came up with an idea of TreeTalk.</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Since that time, We have done a lot, and we are able to achieve our goals. No doubt.</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b="1"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3968eaffb2_1_382: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968eaffb2_1_382:notes"/>
          <p:cNvSpPr txBox="1"/>
          <p:nvPr>
            <p:ph idx="1" type="body"/>
          </p:nvPr>
        </p:nvSpPr>
        <p:spPr>
          <a:xfrm>
            <a:off x="533400" y="4764087"/>
            <a:ext cx="5730900" cy="4290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chemeClr val="dk1"/>
                </a:solidFill>
              </a:rPr>
              <a:t>We believe - Our solutions will change the face of voice telecommunications, making it more modern and convenient.</a:t>
            </a:r>
            <a:endParaRPr b="1" sz="1200">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rPr>
              <a:t>Thank you for your attention.</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rPr>
              <a:t>And welcome to the future of professional telecommunications.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
        <p:nvSpPr>
          <p:cNvPr id="460" name="Google Shape;460;g3968eaffb2_1_382:notes"/>
          <p:cNvSpPr txBox="1"/>
          <p:nvPr>
            <p:ph idx="12" type="sldNum"/>
          </p:nvPr>
        </p:nvSpPr>
        <p:spPr>
          <a:xfrm>
            <a:off x="3849687" y="9429750"/>
            <a:ext cx="2948100" cy="4968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3968eaffb2_1_424: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g3968eaffb2_1_424: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Initially, we built our cloud platform as an engine for the devices. </a:t>
            </a:r>
            <a:r>
              <a:rPr lang="en-US" sz="1200">
                <a:solidFill>
                  <a:schemeClr val="dk1"/>
                </a:solidFill>
              </a:rPr>
              <a:t>We just tried to revolutionize the industry of two-way radios, like, say, an iPod in its time has revolutionized the industry of music players. There are several parallels here: old-fashioned CC and CD music players was a) personal and b) offline, as conventional radios still are; we are moving technology into the cloud, and we use the network as a transport medium too (like iPods and iTunes store began to do years ago).</a:t>
            </a:r>
            <a:endParaRPr sz="1200"/>
          </a:p>
          <a:p>
            <a:pPr indent="0" lvl="0" marL="0" marR="0" rtl="0" algn="l">
              <a:lnSpc>
                <a:spcPct val="115000"/>
              </a:lnSpc>
              <a:spcBef>
                <a:spcPts val="0"/>
              </a:spcBef>
              <a:spcAft>
                <a:spcPts val="0"/>
              </a:spcAft>
              <a:buClr>
                <a:schemeClr val="dk1"/>
              </a:buClr>
              <a:buFont typeface="Arial"/>
              <a:buNone/>
            </a:pPr>
            <a:r>
              <a:t/>
            </a:r>
            <a:endParaRPr b="0" i="0" sz="1800" u="none" cap="none" strike="noStrike"/>
          </a:p>
          <a:p>
            <a:pPr indent="0" lvl="0" marL="0" marR="0" rtl="0" algn="l">
              <a:lnSpc>
                <a:spcPct val="115000"/>
              </a:lnSpc>
              <a:spcBef>
                <a:spcPts val="0"/>
              </a:spcBef>
              <a:spcAft>
                <a:spcPts val="0"/>
              </a:spcAft>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3968eaffb2_1_446: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9" name="Google Shape;489;g3968eaffb2_1_446: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solidFill>
                  <a:srgbClr val="333333"/>
                </a:solidFill>
                <a:latin typeface="Calibri"/>
                <a:ea typeface="Calibri"/>
                <a:cs typeface="Calibri"/>
                <a:sym typeface="Calibri"/>
              </a:rPr>
              <a:t>FUNDING:</a:t>
            </a:r>
            <a:endParaRPr b="1" sz="1100">
              <a:solidFill>
                <a:srgbClr val="33333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100">
                <a:solidFill>
                  <a:srgbClr val="333333"/>
                </a:solidFill>
                <a:latin typeface="Calibri"/>
                <a:ea typeface="Calibri"/>
                <a:cs typeface="Calibri"/>
                <a:sym typeface="Calibri"/>
              </a:rPr>
              <a:t>Basically our  model is BOOTSTRAPPING</a:t>
            </a:r>
            <a:endParaRPr b="1" sz="1100">
              <a:solidFill>
                <a:srgbClr val="33333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100">
                <a:solidFill>
                  <a:srgbClr val="333333"/>
                </a:solidFill>
                <a:latin typeface="Calibri"/>
                <a:ea typeface="Calibri"/>
                <a:cs typeface="Calibri"/>
                <a:sym typeface="Calibri"/>
              </a:rPr>
              <a:t>We constantly invest in TreeTalk the money that comes from our other profitable projects: Communication Systems (2491040.ru) and Ruspo (ruspo.com). </a:t>
            </a:r>
            <a:endParaRPr sz="1100">
              <a:solidFill>
                <a:srgbClr val="33333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100">
                <a:solidFill>
                  <a:srgbClr val="333333"/>
                </a:solidFill>
                <a:latin typeface="Calibri"/>
                <a:ea typeface="Calibri"/>
                <a:cs typeface="Calibri"/>
                <a:sym typeface="Calibri"/>
              </a:rPr>
              <a:t>$49,150 is invested to date.</a:t>
            </a:r>
            <a:endParaRPr sz="1100">
              <a:solidFill>
                <a:srgbClr val="33333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100">
                <a:solidFill>
                  <a:srgbClr val="333333"/>
                </a:solidFill>
                <a:latin typeface="Calibri"/>
                <a:ea typeface="Calibri"/>
                <a:cs typeface="Calibri"/>
                <a:sym typeface="Calibri"/>
              </a:rPr>
              <a:t>Additionally, we have won the national contest "START" and got $30k grant for the R&amp;D, 3-year supporting program for R&amp;D is also possible: up to $40k (2nd year) + $60k (3rd year).</a:t>
            </a:r>
            <a:endParaRPr sz="1100">
              <a:solidFill>
                <a:srgbClr val="333333"/>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100">
                <a:solidFill>
                  <a:srgbClr val="333333"/>
                </a:solidFill>
                <a:latin typeface="Calibri"/>
                <a:ea typeface="Calibri"/>
                <a:cs typeface="Calibri"/>
                <a:sym typeface="Calibri"/>
              </a:rPr>
              <a:t>We are planning to engage equity funding in "smart money" form (angel investor or VC firm, really interested in our business development) in order to increase development speed and get to early commercialization phase faster.</a:t>
            </a:r>
            <a:endParaRPr sz="1100">
              <a:solidFill>
                <a:srgbClr val="333333"/>
              </a:solidFill>
              <a:latin typeface="Calibri"/>
              <a:ea typeface="Calibri"/>
              <a:cs typeface="Calibri"/>
              <a:sym typeface="Calibri"/>
            </a:endParaRPr>
          </a:p>
          <a:p>
            <a:pPr indent="0" lvl="0" marL="0" rtl="0" algn="l">
              <a:lnSpc>
                <a:spcPct val="115000"/>
              </a:lnSpc>
              <a:spcBef>
                <a:spcPts val="0"/>
              </a:spcBef>
              <a:spcAft>
                <a:spcPts val="0"/>
              </a:spcAft>
              <a:buFont typeface="Arial"/>
              <a:buNone/>
            </a:pPr>
            <a:r>
              <a:t/>
            </a:r>
            <a:endParaRPr sz="12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3968eaffb2_1_460: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g3968eaffb2_1_460: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Font typeface="Arial"/>
              <a:buNone/>
            </a:pPr>
            <a:r>
              <a:rPr lang="en-US" sz="1200">
                <a:solidFill>
                  <a:schemeClr val="dk1"/>
                </a:solidFill>
              </a:rPr>
              <a:t>Now, prototypes are being tested in the cars, which is riding around the city and near suburbs in a mode of normal use.</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 name="Shape 40"/>
        <p:cNvGrpSpPr/>
        <p:nvPr/>
      </p:nvGrpSpPr>
      <p:grpSpPr>
        <a:xfrm>
          <a:off x="0" y="0"/>
          <a:ext cx="0" cy="0"/>
          <a:chOff x="0" y="0"/>
          <a:chExt cx="0" cy="0"/>
        </a:xfrm>
      </p:grpSpPr>
      <p:sp>
        <p:nvSpPr>
          <p:cNvPr id="41" name="Google Shape;41;g3968eaffb2_1_83: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 name="Google Shape;42;g3968eaffb2_1_83: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First underlying idea that we follow, developing our system is that of...</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People, from the ancient times, always need the means of communications that work in the instant-call paradigm (instead of session-mode paradigm used in telephones and messengers like Skype).</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Sometimes, you just need to tell a couple of important words to your colleague or a whole team, or ask something, and, for that you have to open application, find contact, wait for connection, then speak a couple of seconds. Not very operative or productive, right?</a:t>
            </a:r>
            <a:endParaRPr sz="1200">
              <a:solidFill>
                <a:schemeClr val="dk1"/>
              </a:solidFill>
            </a:endParaRPr>
          </a:p>
          <a:p>
            <a:pPr indent="0" lvl="0" marL="0" marR="0" rtl="0" algn="l">
              <a:lnSpc>
                <a:spcPct val="115000"/>
              </a:lnSpc>
              <a:spcBef>
                <a:spcPts val="0"/>
              </a:spcBef>
              <a:spcAft>
                <a:spcPts val="0"/>
              </a:spcAft>
              <a:buSzPts val="1100"/>
              <a:buFont typeface="Arial"/>
              <a:buNone/>
            </a:pPr>
            <a:r>
              <a:t/>
            </a:r>
            <a:endParaRPr b="1"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3968eaffb2_1_476: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6" name="Google Shape;516;g3968eaffb2_1_476: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Font typeface="Arial"/>
              <a:buNone/>
            </a:pPr>
            <a:r>
              <a:rPr lang="en-US" sz="1200">
                <a:solidFill>
                  <a:schemeClr val="dk1"/>
                </a:solidFill>
              </a:rPr>
              <a:t>Our business model and market proposal can look more clearly from the prices in the leaflet.</a:t>
            </a:r>
            <a:endParaRPr>
              <a:solidFill>
                <a:schemeClr val="dk1"/>
              </a:solidFill>
            </a:endParaRPr>
          </a:p>
          <a:p>
            <a:pPr indent="0" lvl="0" marL="0" rtl="0" algn="l">
              <a:lnSpc>
                <a:spcPct val="115000"/>
              </a:lnSpc>
              <a:spcBef>
                <a:spcPts val="0"/>
              </a:spcBef>
              <a:spcAft>
                <a:spcPts val="0"/>
              </a:spcAft>
              <a:buFont typeface="Arial"/>
              <a:buNone/>
            </a:pPr>
            <a:r>
              <a:t/>
            </a:r>
            <a:endParaRPr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43: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8" name="Google Shape;528;p43:notes"/>
          <p:cNvSpPr txBox="1"/>
          <p:nvPr>
            <p:ph idx="1" type="body"/>
          </p:nvPr>
        </p:nvSpPr>
        <p:spPr>
          <a:xfrm>
            <a:off x="533400" y="4764087"/>
            <a:ext cx="5730900" cy="4290899"/>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Font typeface="Arial"/>
              <a:buNone/>
            </a:pPr>
            <a:r>
              <a:rPr lang="en-US" sz="1200"/>
              <a:t>TreeTalk took part in that huge event that gathered more than 6000 participants from different countries. Our b2b project fitted well to the format of the event. That allowed us to make a lot of contacts and to proof our ideas.</a:t>
            </a:r>
            <a:endParaRPr b="0" i="0" sz="1200" u="none" cap="none" strike="noStrike"/>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3968eaffb2_1_13: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5" name="Google Shape;545;g3968eaffb2_1_13: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At present, stage is R&amp;D, more precisely - </a:t>
            </a:r>
            <a:r>
              <a:rPr b="1" lang="en-US" sz="1300">
                <a:solidFill>
                  <a:schemeClr val="dk1"/>
                </a:solidFill>
                <a:latin typeface="Calibri"/>
                <a:ea typeface="Calibri"/>
                <a:cs typeface="Calibri"/>
                <a:sym typeface="Calibri"/>
              </a:rPr>
              <a:t>Private Beta stage</a:t>
            </a:r>
            <a:r>
              <a:rPr lang="en-US" sz="1300">
                <a:solidFill>
                  <a:schemeClr val="dk1"/>
                </a:solidFill>
                <a:latin typeface="Calibri"/>
                <a:ea typeface="Calibri"/>
                <a:cs typeface="Calibri"/>
                <a:sym typeface="Calibri"/>
              </a:rPr>
              <a:t>, we prove our concepts, iterate.</a:t>
            </a:r>
            <a:endParaRPr sz="13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We have a workable prototype of device, control app and cloud infrastructure. We conducted market research, surveys, and participated in international forums to fit the market demand.</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We have finished first R&amp;D study, thanks to the grant, which we won in national FASIE's Start contest for innovative startups.</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Numerous Know-Hows and R&amp;D reports are registered by citis.ru.</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Latest inventions and patent granted:</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Terminal Network for Wireless Voice Communications - US patent 9,338,275 B2 (May 2016);</a:t>
            </a:r>
            <a:endParaRPr sz="13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US" sz="1300">
                <a:solidFill>
                  <a:schemeClr val="dk1"/>
                </a:solidFill>
                <a:latin typeface="Calibri"/>
                <a:ea typeface="Calibri"/>
                <a:cs typeface="Calibri"/>
                <a:sym typeface="Calibri"/>
              </a:rPr>
              <a:t>Terminal for Wireless Voice Communications - RF UM Patent 121411, PCT/RU2013/000062.</a:t>
            </a:r>
            <a:endParaRPr sz="1300">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Font typeface="Arial"/>
              <a:buNone/>
            </a:pPr>
            <a:r>
              <a:t/>
            </a:r>
            <a:endParaRPr sz="1200">
              <a:solidFill>
                <a:schemeClr val="dk1"/>
              </a:solidFill>
              <a:highlight>
                <a:srgbClr val="FFFFFF"/>
              </a:highlight>
            </a:endParaRPr>
          </a:p>
          <a:p>
            <a:pPr indent="0" lvl="0" marL="0" marR="0" rtl="0" algn="l">
              <a:lnSpc>
                <a:spcPct val="115000"/>
              </a:lnSpc>
              <a:spcBef>
                <a:spcPts val="0"/>
              </a:spcBef>
              <a:spcAft>
                <a:spcPts val="0"/>
              </a:spcAft>
              <a:buClr>
                <a:schemeClr val="dk1"/>
              </a:buClr>
              <a:buFont typeface="Arial"/>
              <a:buNone/>
            </a:pPr>
            <a:r>
              <a:t/>
            </a:r>
            <a:endParaRPr b="0" i="0" sz="1800" u="none" cap="none" strike="noStrike"/>
          </a:p>
          <a:p>
            <a:pPr indent="0" lvl="0" marL="0" marR="0" rtl="0" algn="l">
              <a:lnSpc>
                <a:spcPct val="115000"/>
              </a:lnSpc>
              <a:spcBef>
                <a:spcPts val="0"/>
              </a:spcBef>
              <a:spcAft>
                <a:spcPts val="0"/>
              </a:spcAft>
              <a:buFont typeface="Arial"/>
              <a:buNone/>
            </a:pPr>
            <a:r>
              <a:t/>
            </a:r>
            <a:endParaRPr b="0" i="0" sz="1050" u="none" cap="none" strike="noStrike">
              <a:solidFill>
                <a:schemeClr val="dk1"/>
              </a:solidFill>
              <a:highlight>
                <a:srgbClr val="FFFFFF"/>
              </a:highlight>
              <a:latin typeface="Courier New"/>
              <a:ea typeface="Courier New"/>
              <a:cs typeface="Courier New"/>
              <a:sym typeface="Courier New"/>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3968eaffb2_1_62: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 name="Google Shape;82;g3968eaffb2_1_62: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Barring a signal fire and tower bell, we have some other options. For instance, Two-way radios are popular in the field. But </a:t>
            </a:r>
            <a:r>
              <a:rPr lang="en-US" sz="1200">
                <a:solidFill>
                  <a:schemeClr val="dk1"/>
                </a:solidFill>
              </a:rPr>
              <a:t>they have a number of flaws, such as a limited range of communication, a need for power amplifiers and bulky antennas, an unstable signal quality, and so on. At the moment, that's </a:t>
            </a:r>
            <a:r>
              <a:rPr lang="en-US" sz="1200">
                <a:solidFill>
                  <a:schemeClr val="dk1"/>
                </a:solidFill>
              </a:rPr>
              <a:t>seriously</a:t>
            </a:r>
            <a:r>
              <a:rPr lang="en-US" sz="1200">
                <a:solidFill>
                  <a:schemeClr val="dk1"/>
                </a:solidFill>
              </a:rPr>
              <a:t> limiting the area of their use.</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b="1"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3968eaffb2_1_136: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 name="Google Shape;102;g3968eaffb2_1_136: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However, the target market segment ratings show at least 10 billion dollars of annual profit from sales of new devices, and growing.</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Why have people being buying these expensive devices for 100 years, </a:t>
            </a:r>
            <a:r>
              <a:rPr lang="en-US" sz="1200">
                <a:solidFill>
                  <a:schemeClr val="dk1"/>
                </a:solidFill>
              </a:rPr>
              <a:t>despite the existing solutions are based on the ridiculously outdated technology?</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3968eaffb2_1_157: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 name="Google Shape;119;g3968eaffb2_1_157: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Because of 3 simple advantages.</a:t>
            </a:r>
            <a:r>
              <a:rPr lang="en-US" sz="1200">
                <a:solidFill>
                  <a:schemeClr val="dk1"/>
                </a:solidFill>
              </a:rPr>
              <a:t> First, it provides an instant connection. Second, it allows you to broadcast. Third, it is easy to use. Push one button and talk to one person or to the whole team immediately.</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37b4ca4967_0_244: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g37b4ca4967_0_244: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We are going to carefully transplant the advantages onto a new technical platform, avoiding the flaws.</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It makes no sense to build primitive infrastructure for each new voice channel (as LMR users still do), while modern networks cover 90 percent of the world population.</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Noise, Antennas, Officials? No more!</a:t>
            </a:r>
            <a:endParaRPr b="1" sz="1200">
              <a:solidFill>
                <a:schemeClr val="dk1"/>
              </a:solidFill>
            </a:endParaRPr>
          </a:p>
          <a:p>
            <a:pPr indent="0" lvl="0" marL="0" marR="0" rtl="0" algn="l">
              <a:lnSpc>
                <a:spcPct val="115000"/>
              </a:lnSpc>
              <a:spcBef>
                <a:spcPts val="0"/>
              </a:spcBef>
              <a:spcAft>
                <a:spcPts val="0"/>
              </a:spcAft>
              <a:buSzPts val="1100"/>
              <a:buFont typeface="Arial"/>
              <a:buNone/>
            </a:pPr>
            <a:r>
              <a:t/>
            </a:r>
            <a:endParaRPr b="1" sz="1200">
              <a:solidFill>
                <a:schemeClr val="dk1"/>
              </a:solidFill>
            </a:endParaRPr>
          </a:p>
          <a:p>
            <a:pPr indent="0" lvl="0" marL="0" marR="0" rtl="0" algn="l">
              <a:lnSpc>
                <a:spcPct val="115000"/>
              </a:lnSpc>
              <a:spcBef>
                <a:spcPts val="0"/>
              </a:spcBef>
              <a:spcAft>
                <a:spcPts val="0"/>
              </a:spcAft>
              <a:buSzPts val="1100"/>
              <a:buFont typeface="Arial"/>
              <a:buNone/>
            </a:pPr>
            <a:r>
              <a:t/>
            </a: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3968eaffb2_0_0: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3" name="Google Shape;213;g3968eaffb2_0_0: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We digitize sound, compress and transfer it (without loss)</a:t>
            </a:r>
            <a:r>
              <a:rPr lang="en-US" sz="1200">
                <a:solidFill>
                  <a:schemeClr val="dk1"/>
                </a:solidFill>
              </a:rPr>
              <a:t> to other devices, to their groups and to compatible hardware and software systems, using the resources of modern data networks as a reliable and affordable data transport medium. </a:t>
            </a:r>
            <a:r>
              <a:rPr b="1" lang="en-US" sz="1200">
                <a:solidFill>
                  <a:schemeClr val="dk1"/>
                </a:solidFill>
              </a:rPr>
              <a:t>We've developed and patented voice compression and transmission technology</a:t>
            </a:r>
            <a:r>
              <a:rPr lang="en-US" sz="1200">
                <a:solidFill>
                  <a:schemeClr val="dk1"/>
                </a:solidFill>
              </a:rPr>
              <a:t>, which allows us to use even the narrow-band mobile networks of 2-3 generations.</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The entire system</a:t>
            </a:r>
            <a:r>
              <a:rPr lang="en-US" sz="1200">
                <a:solidFill>
                  <a:schemeClr val="dk1"/>
                </a:solidFill>
              </a:rPr>
              <a:t>, beside the devices, mobile apps and control software, comprises a web front-end, back-end, databases and servers for addressing and routing.</a:t>
            </a:r>
            <a:endParaRPr sz="1200">
              <a:solidFill>
                <a:schemeClr val="dk1"/>
              </a:solidFill>
            </a:endParaRPr>
          </a:p>
          <a:p>
            <a:pPr indent="0" lvl="0" marL="0" rtl="0" algn="just">
              <a:lnSpc>
                <a:spcPct val="115000"/>
              </a:lnSpc>
              <a:spcBef>
                <a:spcPts val="0"/>
              </a:spcBef>
              <a:spcAft>
                <a:spcPts val="0"/>
              </a:spcAft>
              <a:buSzPts val="1100"/>
              <a:buFont typeface="Arial"/>
              <a:buNone/>
            </a:pPr>
            <a:r>
              <a:t/>
            </a:r>
            <a:endParaRPr b="1"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3968eaffb2_1_251: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2" name="Google Shape;262;g3968eaffb2_1_251: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b="1" lang="en-US" sz="1200">
                <a:solidFill>
                  <a:schemeClr val="dk1"/>
                </a:solidFill>
              </a:rPr>
              <a:t>At the moment, w</a:t>
            </a:r>
            <a:r>
              <a:rPr lang="en-US" sz="1200">
                <a:solidFill>
                  <a:schemeClr val="dk1"/>
                </a:solidFill>
              </a:rPr>
              <a:t>e have deployed instances of the platform in 2 locations in Eastern and Western Europe, in order to comply the personal data protection laws of RF and EU respectively.</a:t>
            </a:r>
            <a:endParaRPr sz="12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US" sz="1200">
                <a:solidFill>
                  <a:schemeClr val="dk1"/>
                </a:solidFill>
              </a:rPr>
              <a:t>By the way, feel free to visit the demo account.</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i="1" lang="en-US" sz="1200">
                <a:solidFill>
                  <a:schemeClr val="dk1"/>
                </a:solidFill>
              </a:rPr>
              <a:t>(https://panel.tree-talk.com . Sign-in login: demo , Password: demo12345 )</a:t>
            </a:r>
            <a:endParaRPr i="1" sz="12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37b4ca4967_0_27:notes"/>
          <p:cNvSpPr/>
          <p:nvPr>
            <p:ph idx="2" type="sldImg"/>
          </p:nvPr>
        </p:nvSpPr>
        <p:spPr>
          <a:xfrm>
            <a:off x="1041400" y="817562"/>
            <a:ext cx="4532400" cy="3576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37b4ca4967_0_27:notes"/>
          <p:cNvSpPr txBox="1"/>
          <p:nvPr>
            <p:ph idx="1" type="body"/>
          </p:nvPr>
        </p:nvSpPr>
        <p:spPr>
          <a:xfrm>
            <a:off x="533400" y="4764087"/>
            <a:ext cx="5730900" cy="42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1100"/>
              <a:buFont typeface="Arial"/>
              <a:buNone/>
            </a:pPr>
            <a:r>
              <a:rPr b="1" lang="en-US" sz="1200">
                <a:solidFill>
                  <a:schemeClr val="dk1"/>
                </a:solidFill>
              </a:rPr>
              <a:t>In addition to all the advantages of digital cloud technology, our solution is more user-friendly.</a:t>
            </a:r>
            <a:endParaRPr b="1"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US" sz="1200">
                <a:solidFill>
                  <a:schemeClr val="dk1"/>
                </a:solidFill>
              </a:rPr>
              <a:t>Typical user of conventional two-way radio technology face a bunch of problems: regulations, limitations, barriers during frequency acquisition, complex commissioning and costly maintenance.</a:t>
            </a:r>
            <a:endParaRPr sz="12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marR="0" rtl="0" algn="l">
              <a:lnSpc>
                <a:spcPct val="115000"/>
              </a:lnSpc>
              <a:spcBef>
                <a:spcPts val="0"/>
              </a:spcBef>
              <a:spcAft>
                <a:spcPts val="0"/>
              </a:spcAft>
              <a:buFont typeface="Arial"/>
              <a:buNone/>
            </a:pPr>
            <a:r>
              <a:t/>
            </a:r>
            <a:endParaRPr sz="1200">
              <a:solidFill>
                <a:schemeClr val="dk1"/>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 name="Shape 2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800" u="none" cap="none" strike="noStrike"/>
            </a:lvl2pPr>
            <a:lvl3pPr indent="0" lvl="2" marL="0" marR="0" rtl="0" algn="ctr">
              <a:lnSpc>
                <a:spcPct val="100000"/>
              </a:lnSpc>
              <a:spcBef>
                <a:spcPts val="0"/>
              </a:spcBef>
              <a:spcAft>
                <a:spcPts val="0"/>
              </a:spcAft>
              <a:buSzPts val="1400"/>
              <a:buFont typeface="Arial"/>
              <a:buNone/>
              <a:defRPr b="0" i="0" sz="1800" u="none" cap="none" strike="noStrike"/>
            </a:lvl3pPr>
            <a:lvl4pPr indent="0" lvl="3" marL="0" marR="0" rtl="0" algn="ctr">
              <a:lnSpc>
                <a:spcPct val="100000"/>
              </a:lnSpc>
              <a:spcBef>
                <a:spcPts val="0"/>
              </a:spcBef>
              <a:spcAft>
                <a:spcPts val="0"/>
              </a:spcAft>
              <a:buSzPts val="1400"/>
              <a:buFont typeface="Arial"/>
              <a:buNone/>
              <a:defRPr b="0" i="0" sz="1800" u="none" cap="none" strike="noStrike"/>
            </a:lvl4pPr>
            <a:lvl5pPr indent="0" lvl="4" marL="0" marR="0" rtl="0" algn="ctr">
              <a:lnSpc>
                <a:spcPct val="100000"/>
              </a:lnSpc>
              <a:spcBef>
                <a:spcPts val="0"/>
              </a:spcBef>
              <a:spcAft>
                <a:spcPts val="0"/>
              </a:spcAft>
              <a:buSzPts val="1400"/>
              <a:buFont typeface="Arial"/>
              <a:buNone/>
              <a:defRPr b="0" i="0" sz="1800" u="none" cap="none" strike="noStrike"/>
            </a:lvl5pPr>
            <a:lvl6pPr indent="0" lvl="5" marL="0" marR="0" rtl="0" algn="ctr">
              <a:lnSpc>
                <a:spcPct val="100000"/>
              </a:lnSpc>
              <a:spcBef>
                <a:spcPts val="0"/>
              </a:spcBef>
              <a:spcAft>
                <a:spcPts val="0"/>
              </a:spcAft>
              <a:buSzPts val="1400"/>
              <a:buFont typeface="Arial"/>
              <a:buNone/>
              <a:defRPr b="0" i="0" sz="1800" u="none" cap="none" strike="noStrike"/>
            </a:lvl6pPr>
            <a:lvl7pPr indent="0" lvl="6" marL="0" marR="0" rtl="0" algn="ctr">
              <a:lnSpc>
                <a:spcPct val="100000"/>
              </a:lnSpc>
              <a:spcBef>
                <a:spcPts val="0"/>
              </a:spcBef>
              <a:spcAft>
                <a:spcPts val="0"/>
              </a:spcAft>
              <a:buSzPts val="1400"/>
              <a:buFont typeface="Arial"/>
              <a:buNone/>
              <a:defRPr b="0" i="0" sz="1800" u="none" cap="none" strike="noStrike"/>
            </a:lvl7pPr>
            <a:lvl8pPr indent="0" lvl="7" marL="0" marR="0" rtl="0" algn="ctr">
              <a:lnSpc>
                <a:spcPct val="100000"/>
              </a:lnSpc>
              <a:spcBef>
                <a:spcPts val="0"/>
              </a:spcBef>
              <a:spcAft>
                <a:spcPts val="0"/>
              </a:spcAft>
              <a:buSzPts val="1400"/>
              <a:buFont typeface="Arial"/>
              <a:buNone/>
              <a:defRPr b="0" i="0" sz="1800" u="none" cap="none" strike="noStrike"/>
            </a:lvl8pPr>
            <a:lvl9pPr indent="0" lvl="8" marL="0" marR="0" rtl="0" algn="ctr">
              <a:lnSpc>
                <a:spcPct val="100000"/>
              </a:lnSpc>
              <a:spcBef>
                <a:spcPts val="0"/>
              </a:spcBef>
              <a:spcAft>
                <a:spcPts val="0"/>
              </a:spcAft>
              <a:buSzPts val="1400"/>
              <a:buFont typeface="Arial"/>
              <a:buNone/>
              <a:defRPr b="0" i="0" sz="1800" u="none" cap="none" strike="noStrike"/>
            </a:lvl9pPr>
          </a:lstStyle>
          <a:p/>
        </p:txBody>
      </p:sp>
      <p:sp>
        <p:nvSpPr>
          <p:cNvPr id="11" name="Google Shape;11;p1"/>
          <p:cNvSpPr txBox="1"/>
          <p:nvPr>
            <p:ph idx="1" type="body"/>
          </p:nvPr>
        </p:nvSpPr>
        <p:spPr>
          <a:xfrm>
            <a:off x="457200" y="1600200"/>
            <a:ext cx="8229600" cy="4525959"/>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2" name="Google Shape;12;p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1pPr>
            <a:lvl2pPr indent="0" lvl="1"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2pPr>
            <a:lvl3pPr indent="0" lvl="2"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3pPr>
            <a:lvl4pPr indent="0" lvl="3"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4pPr>
            <a:lvl5pPr indent="0" lvl="4"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5pPr>
            <a:lvl6pPr indent="0" lvl="5"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6pPr>
            <a:lvl7pPr indent="0" lvl="6"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7pPr>
            <a:lvl8pPr indent="0" lvl="7"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8pPr>
            <a:lvl9pPr indent="0" lvl="8" marL="0" marR="0" rtl="0" algn="r">
              <a:lnSpc>
                <a:spcPct val="100000"/>
              </a:lnSpc>
              <a:spcBef>
                <a:spcPts val="0"/>
              </a:spcBef>
              <a:spcAft>
                <a:spcPts val="0"/>
              </a:spcAft>
              <a:buClr>
                <a:srgbClr val="898989"/>
              </a:buClr>
              <a:buFont typeface="Arial"/>
              <a:buNone/>
              <a:defRPr b="0" i="0" sz="12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stretch>
            <a:fillRect b="0" l="0" r="0" t="0"/>
          </a:stretch>
        </a:blip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400"/>
              <a:buFont typeface="Arial"/>
              <a:buNone/>
              <a:defRPr b="0" i="0" sz="1800" u="none" cap="none" strike="noStrike"/>
            </a:lvl2pPr>
            <a:lvl3pPr indent="0" lvl="2" marL="0" marR="0" rtl="0" algn="ctr">
              <a:lnSpc>
                <a:spcPct val="100000"/>
              </a:lnSpc>
              <a:spcBef>
                <a:spcPts val="0"/>
              </a:spcBef>
              <a:spcAft>
                <a:spcPts val="0"/>
              </a:spcAft>
              <a:buSzPts val="1400"/>
              <a:buFont typeface="Arial"/>
              <a:buNone/>
              <a:defRPr b="0" i="0" sz="1800" u="none" cap="none" strike="noStrike"/>
            </a:lvl3pPr>
            <a:lvl4pPr indent="0" lvl="3" marL="0" marR="0" rtl="0" algn="ctr">
              <a:lnSpc>
                <a:spcPct val="100000"/>
              </a:lnSpc>
              <a:spcBef>
                <a:spcPts val="0"/>
              </a:spcBef>
              <a:spcAft>
                <a:spcPts val="0"/>
              </a:spcAft>
              <a:buSzPts val="1400"/>
              <a:buFont typeface="Arial"/>
              <a:buNone/>
              <a:defRPr b="0" i="0" sz="1800" u="none" cap="none" strike="noStrike"/>
            </a:lvl4pPr>
            <a:lvl5pPr indent="0" lvl="4" marL="0" marR="0" rtl="0" algn="ctr">
              <a:lnSpc>
                <a:spcPct val="100000"/>
              </a:lnSpc>
              <a:spcBef>
                <a:spcPts val="0"/>
              </a:spcBef>
              <a:spcAft>
                <a:spcPts val="0"/>
              </a:spcAft>
              <a:buSzPts val="1400"/>
              <a:buFont typeface="Arial"/>
              <a:buNone/>
              <a:defRPr b="0" i="0" sz="1800" u="none" cap="none" strike="noStrike"/>
            </a:lvl5pPr>
            <a:lvl6pPr indent="0" lvl="5" marL="0" marR="0" rtl="0" algn="ctr">
              <a:lnSpc>
                <a:spcPct val="100000"/>
              </a:lnSpc>
              <a:spcBef>
                <a:spcPts val="0"/>
              </a:spcBef>
              <a:spcAft>
                <a:spcPts val="0"/>
              </a:spcAft>
              <a:buSzPts val="1400"/>
              <a:buFont typeface="Arial"/>
              <a:buNone/>
              <a:defRPr b="0" i="0" sz="1800" u="none" cap="none" strike="noStrike"/>
            </a:lvl6pPr>
            <a:lvl7pPr indent="0" lvl="6" marL="0" marR="0" rtl="0" algn="ctr">
              <a:lnSpc>
                <a:spcPct val="100000"/>
              </a:lnSpc>
              <a:spcBef>
                <a:spcPts val="0"/>
              </a:spcBef>
              <a:spcAft>
                <a:spcPts val="0"/>
              </a:spcAft>
              <a:buSzPts val="1400"/>
              <a:buFont typeface="Arial"/>
              <a:buNone/>
              <a:defRPr b="0" i="0" sz="1800" u="none" cap="none" strike="noStrike"/>
            </a:lvl7pPr>
            <a:lvl8pPr indent="0" lvl="7" marL="0" marR="0" rtl="0" algn="ctr">
              <a:lnSpc>
                <a:spcPct val="100000"/>
              </a:lnSpc>
              <a:spcBef>
                <a:spcPts val="0"/>
              </a:spcBef>
              <a:spcAft>
                <a:spcPts val="0"/>
              </a:spcAft>
              <a:buSzPts val="1400"/>
              <a:buFont typeface="Arial"/>
              <a:buNone/>
              <a:defRPr b="0" i="0" sz="1800" u="none" cap="none" strike="noStrike"/>
            </a:lvl8pPr>
            <a:lvl9pPr indent="0" lvl="8" marL="0" marR="0" rtl="0" algn="ctr">
              <a:lnSpc>
                <a:spcPct val="100000"/>
              </a:lnSpc>
              <a:spcBef>
                <a:spcPts val="0"/>
              </a:spcBef>
              <a:spcAft>
                <a:spcPts val="0"/>
              </a:spcAft>
              <a:buSzPts val="1400"/>
              <a:buFont typeface="Arial"/>
              <a:buNone/>
              <a:defRPr b="0" i="0" sz="1800" u="none" cap="none" strike="noStrike"/>
            </a:lvl9pPr>
          </a:lstStyle>
          <a:p/>
        </p:txBody>
      </p:sp>
      <p:sp>
        <p:nvSpPr>
          <p:cNvPr id="18" name="Google Shape;18;p3"/>
          <p:cNvSpPr txBox="1"/>
          <p:nvPr>
            <p:ph idx="1" type="body"/>
          </p:nvPr>
        </p:nvSpPr>
        <p:spPr>
          <a:xfrm>
            <a:off x="457200" y="1600200"/>
            <a:ext cx="8229600" cy="4525959"/>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64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56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48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9" name="Google Shape;19;p3"/>
          <p:cNvSpPr txBox="1"/>
          <p:nvPr>
            <p:ph idx="10" type="dt"/>
          </p:nvPr>
        </p:nvSpPr>
        <p:spPr>
          <a:xfrm>
            <a:off x="457200" y="6245225"/>
            <a:ext cx="2133598" cy="476249"/>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3"/>
          <p:cNvSpPr txBox="1"/>
          <p:nvPr>
            <p:ph idx="11" type="ftr"/>
          </p:nvPr>
        </p:nvSpPr>
        <p:spPr>
          <a:xfrm>
            <a:off x="3124200" y="6245225"/>
            <a:ext cx="2895600" cy="476249"/>
          </a:xfrm>
          <a:prstGeom prst="rect">
            <a:avLst/>
          </a:prstGeom>
          <a:noFill/>
          <a:ln>
            <a:noFill/>
          </a:ln>
        </p:spPr>
        <p:txBody>
          <a:bodyPr anchorCtr="0" anchor="t" bIns="91425" lIns="91425" spcFirstLastPara="1" rIns="91425" wrap="square" tIns="91425"/>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3"/>
          <p:cNvSpPr txBox="1"/>
          <p:nvPr>
            <p:ph idx="12" type="sldNum"/>
          </p:nvPr>
        </p:nvSpPr>
        <p:spPr>
          <a:xfrm>
            <a:off x="6553200" y="6245225"/>
            <a:ext cx="2133598" cy="476249"/>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4.jp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39.jpg"/><Relationship Id="rId6" Type="http://schemas.openxmlformats.org/officeDocument/2006/relationships/image" Target="../media/image35.png"/><Relationship Id="rId7" Type="http://schemas.openxmlformats.org/officeDocument/2006/relationships/image" Target="../media/image32.png"/><Relationship Id="rId8" Type="http://schemas.openxmlformats.org/officeDocument/2006/relationships/image" Target="../media/image3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63.png"/><Relationship Id="rId5" Type="http://schemas.openxmlformats.org/officeDocument/2006/relationships/image" Target="../media/image40.png"/><Relationship Id="rId6" Type="http://schemas.openxmlformats.org/officeDocument/2006/relationships/image" Target="../media/image62.png"/><Relationship Id="rId7" Type="http://schemas.openxmlformats.org/officeDocument/2006/relationships/image" Target="../media/image50.png"/><Relationship Id="rId8"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59.png"/><Relationship Id="rId7" Type="http://schemas.openxmlformats.org/officeDocument/2006/relationships/image" Target="../media/image37.jpg"/><Relationship Id="rId8"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hyperlink" Target="http://www.tree-talk.com" TargetMode="External"/><Relationship Id="rId6" Type="http://schemas.openxmlformats.org/officeDocument/2006/relationships/image" Target="../media/image48.png"/><Relationship Id="rId7"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hyperlink" Target="http://tree-talk.com/wp/" TargetMode="External"/><Relationship Id="rId5" Type="http://schemas.openxmlformats.org/officeDocument/2006/relationships/image" Target="../media/image58.png"/><Relationship Id="rId6" Type="http://schemas.openxmlformats.org/officeDocument/2006/relationships/image" Target="../media/image54.jpg"/></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8.png"/><Relationship Id="rId13" Type="http://schemas.openxmlformats.org/officeDocument/2006/relationships/image" Target="../media/image11.png"/><Relationship Id="rId12"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7.png"/><Relationship Id="rId15" Type="http://schemas.openxmlformats.org/officeDocument/2006/relationships/image" Target="../media/image20.png"/><Relationship Id="rId1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9.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hyperlink" Target="http://tree-talk.com/wp/" TargetMode="External"/><Relationship Id="rId5" Type="http://schemas.openxmlformats.org/officeDocument/2006/relationships/image" Target="../media/image52.jpg"/><Relationship Id="rId6" Type="http://schemas.openxmlformats.org/officeDocument/2006/relationships/image" Target="../media/image5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53.png"/><Relationship Id="rId5" Type="http://schemas.openxmlformats.org/officeDocument/2006/relationships/image" Target="../media/image60.jpg"/><Relationship Id="rId6" Type="http://schemas.openxmlformats.org/officeDocument/2006/relationships/image" Target="../media/image57.png"/><Relationship Id="rId7"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21.png"/><Relationship Id="rId9" Type="http://schemas.openxmlformats.org/officeDocument/2006/relationships/image" Target="../media/image30.png"/><Relationship Id="rId5" Type="http://schemas.openxmlformats.org/officeDocument/2006/relationships/image" Target="../media/image29.jp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33.png"/><Relationship Id="rId6"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8CC0EE"/>
            </a:gs>
            <a:gs pos="32000">
              <a:schemeClr val="accent6"/>
            </a:gs>
            <a:gs pos="66000">
              <a:srgbClr val="FFFFFF"/>
            </a:gs>
            <a:gs pos="100000">
              <a:srgbClr val="3CBD39">
                <a:alpha val="6274"/>
              </a:srgbClr>
            </a:gs>
          </a:gsLst>
          <a:lin ang="18900044" scaled="0"/>
        </a:gradFill>
      </p:bgPr>
    </p:bg>
    <p:spTree>
      <p:nvGrpSpPr>
        <p:cNvPr id="28" name="Shape 28"/>
        <p:cNvGrpSpPr/>
        <p:nvPr/>
      </p:nvGrpSpPr>
      <p:grpSpPr>
        <a:xfrm>
          <a:off x="0" y="0"/>
          <a:ext cx="0" cy="0"/>
          <a:chOff x="0" y="0"/>
          <a:chExt cx="0" cy="0"/>
        </a:xfrm>
      </p:grpSpPr>
      <p:sp>
        <p:nvSpPr>
          <p:cNvPr id="29" name="Google Shape;29;p6"/>
          <p:cNvSpPr/>
          <p:nvPr/>
        </p:nvSpPr>
        <p:spPr>
          <a:xfrm>
            <a:off x="5392175" y="584350"/>
            <a:ext cx="3751800" cy="1117500"/>
          </a:xfrm>
          <a:prstGeom prst="rect">
            <a:avLst/>
          </a:prstGeom>
          <a:solidFill>
            <a:srgbClr val="3A44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pic>
        <p:nvPicPr>
          <p:cNvPr id="30" name="Google Shape;30;p6"/>
          <p:cNvPicPr preferRelativeResize="0"/>
          <p:nvPr>
            <p:ph idx="4294967295" type="body"/>
          </p:nvPr>
        </p:nvPicPr>
        <p:blipFill rotWithShape="1">
          <a:blip r:embed="rId3">
            <a:alphaModFix/>
          </a:blip>
          <a:srcRect b="0" l="0" r="0" t="9"/>
          <a:stretch/>
        </p:blipFill>
        <p:spPr>
          <a:xfrm>
            <a:off x="521090" y="2867613"/>
            <a:ext cx="769200" cy="1122900"/>
          </a:xfrm>
          <a:prstGeom prst="rect">
            <a:avLst/>
          </a:prstGeom>
          <a:noFill/>
          <a:ln>
            <a:noFill/>
          </a:ln>
          <a:effectLst>
            <a:outerShdw blurRad="57150" rotWithShape="0" algn="bl" dir="5400000" dist="19050">
              <a:srgbClr val="000000">
                <a:alpha val="50000"/>
              </a:srgbClr>
            </a:outerShdw>
          </a:effectLst>
        </p:spPr>
      </p:pic>
      <p:sp>
        <p:nvSpPr>
          <p:cNvPr id="31" name="Google Shape;31;p6"/>
          <p:cNvSpPr txBox="1"/>
          <p:nvPr/>
        </p:nvSpPr>
        <p:spPr>
          <a:xfrm>
            <a:off x="2213850" y="2627900"/>
            <a:ext cx="6527700" cy="801300"/>
          </a:xfrm>
          <a:prstGeom prst="rect">
            <a:avLst/>
          </a:prstGeom>
          <a:noFill/>
          <a:ln cap="flat" cmpd="sng" w="9525">
            <a:solidFill>
              <a:srgbClr val="FFFFFF">
                <a:alpha val="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4400" u="none" cap="none" strike="noStrike">
                <a:solidFill>
                  <a:srgbClr val="083368"/>
                </a:solidFill>
                <a:latin typeface="Roboto"/>
                <a:ea typeface="Roboto"/>
                <a:cs typeface="Roboto"/>
                <a:sym typeface="Roboto"/>
              </a:rPr>
              <a:t>TreeTalk</a:t>
            </a:r>
            <a:endParaRPr>
              <a:latin typeface="Roboto"/>
              <a:ea typeface="Roboto"/>
              <a:cs typeface="Roboto"/>
              <a:sym typeface="Roboto"/>
            </a:endParaRPr>
          </a:p>
        </p:txBody>
      </p:sp>
      <p:cxnSp>
        <p:nvCxnSpPr>
          <p:cNvPr id="32" name="Google Shape;32;p6"/>
          <p:cNvCxnSpPr/>
          <p:nvPr/>
        </p:nvCxnSpPr>
        <p:spPr>
          <a:xfrm>
            <a:off x="2213850" y="3429075"/>
            <a:ext cx="6527700" cy="0"/>
          </a:xfrm>
          <a:prstGeom prst="straightConnector1">
            <a:avLst/>
          </a:prstGeom>
          <a:noFill/>
          <a:ln cap="flat" cmpd="sng" w="9525">
            <a:solidFill>
              <a:schemeClr val="dk2"/>
            </a:solidFill>
            <a:prstDash val="solid"/>
            <a:round/>
            <a:headEnd len="med" w="med" type="none"/>
            <a:tailEnd len="med" w="med" type="none"/>
          </a:ln>
        </p:spPr>
      </p:cxnSp>
      <p:sp>
        <p:nvSpPr>
          <p:cNvPr id="33" name="Google Shape;33;p6"/>
          <p:cNvSpPr txBox="1"/>
          <p:nvPr/>
        </p:nvSpPr>
        <p:spPr>
          <a:xfrm>
            <a:off x="2318575" y="3429075"/>
            <a:ext cx="6527700" cy="56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US" sz="3000">
                <a:solidFill>
                  <a:srgbClr val="083368"/>
                </a:solidFill>
                <a:latin typeface="Roboto"/>
                <a:ea typeface="Roboto"/>
                <a:cs typeface="Roboto"/>
                <a:sym typeface="Roboto"/>
              </a:rPr>
              <a:t>Instant Voice Telecommunications</a:t>
            </a:r>
            <a:endParaRPr>
              <a:solidFill>
                <a:schemeClr val="dk1"/>
              </a:solidFill>
              <a:latin typeface="Roboto"/>
              <a:ea typeface="Roboto"/>
              <a:cs typeface="Roboto"/>
              <a:sym typeface="Roboto"/>
            </a:endParaRPr>
          </a:p>
        </p:txBody>
      </p:sp>
      <p:sp>
        <p:nvSpPr>
          <p:cNvPr id="34" name="Google Shape;34;p6"/>
          <p:cNvSpPr txBox="1"/>
          <p:nvPr/>
        </p:nvSpPr>
        <p:spPr>
          <a:xfrm>
            <a:off x="6418250" y="584350"/>
            <a:ext cx="27255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3F3F3"/>
                </a:solidFill>
              </a:rPr>
              <a:t>representative: </a:t>
            </a:r>
            <a:br>
              <a:rPr lang="en-US">
                <a:solidFill>
                  <a:srgbClr val="F3F3F3"/>
                </a:solidFill>
              </a:rPr>
            </a:br>
            <a:r>
              <a:rPr lang="en-US" sz="2000">
                <a:solidFill>
                  <a:srgbClr val="F3F3F3"/>
                </a:solidFill>
                <a:latin typeface="Helvetica Neue"/>
                <a:ea typeface="Helvetica Neue"/>
                <a:cs typeface="Helvetica Neue"/>
                <a:sym typeface="Helvetica Neue"/>
              </a:rPr>
              <a:t>Igor Yanovskiy</a:t>
            </a:r>
            <a:endParaRPr/>
          </a:p>
        </p:txBody>
      </p:sp>
      <p:sp>
        <p:nvSpPr>
          <p:cNvPr id="35" name="Google Shape;35;p6"/>
          <p:cNvSpPr/>
          <p:nvPr/>
        </p:nvSpPr>
        <p:spPr>
          <a:xfrm>
            <a:off x="0" y="5133650"/>
            <a:ext cx="3751800" cy="453900"/>
          </a:xfrm>
          <a:prstGeom prst="rect">
            <a:avLst/>
          </a:prstGeom>
          <a:solidFill>
            <a:srgbClr val="3A44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36" name="Google Shape;36;p6"/>
          <p:cNvSpPr txBox="1"/>
          <p:nvPr/>
        </p:nvSpPr>
        <p:spPr>
          <a:xfrm>
            <a:off x="205200" y="5189600"/>
            <a:ext cx="3341400" cy="3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solidFill>
                  <a:srgbClr val="F3F3F3"/>
                </a:solidFill>
              </a:rPr>
              <a:t>Supported by:</a:t>
            </a:r>
            <a:endParaRPr>
              <a:solidFill>
                <a:srgbClr val="F3F3F3"/>
              </a:solidFill>
            </a:endParaRPr>
          </a:p>
        </p:txBody>
      </p:sp>
      <p:pic>
        <p:nvPicPr>
          <p:cNvPr id="37" name="Google Shape;37;p6"/>
          <p:cNvPicPr preferRelativeResize="0"/>
          <p:nvPr/>
        </p:nvPicPr>
        <p:blipFill rotWithShape="1">
          <a:blip r:embed="rId4">
            <a:alphaModFix/>
          </a:blip>
          <a:srcRect b="0" l="0" r="0" t="0"/>
          <a:stretch/>
        </p:blipFill>
        <p:spPr>
          <a:xfrm>
            <a:off x="1701817" y="5695250"/>
            <a:ext cx="900900" cy="508200"/>
          </a:xfrm>
          <a:prstGeom prst="rect">
            <a:avLst/>
          </a:prstGeom>
          <a:noFill/>
          <a:ln>
            <a:noFill/>
          </a:ln>
        </p:spPr>
      </p:pic>
      <p:pic>
        <p:nvPicPr>
          <p:cNvPr id="38" name="Google Shape;38;p6"/>
          <p:cNvPicPr preferRelativeResize="0"/>
          <p:nvPr/>
        </p:nvPicPr>
        <p:blipFill rotWithShape="1">
          <a:blip r:embed="rId5">
            <a:alphaModFix/>
          </a:blip>
          <a:srcRect b="0" l="0" r="0" t="0"/>
          <a:stretch/>
        </p:blipFill>
        <p:spPr>
          <a:xfrm>
            <a:off x="2899500" y="5703241"/>
            <a:ext cx="1157100" cy="492300"/>
          </a:xfrm>
          <a:prstGeom prst="rect">
            <a:avLst/>
          </a:prstGeom>
          <a:noFill/>
          <a:ln>
            <a:noFill/>
          </a:ln>
        </p:spPr>
      </p:pic>
      <p:pic>
        <p:nvPicPr>
          <p:cNvPr id="39" name="Google Shape;39;p6"/>
          <p:cNvPicPr preferRelativeResize="0"/>
          <p:nvPr/>
        </p:nvPicPr>
        <p:blipFill rotWithShape="1">
          <a:blip r:embed="rId6">
            <a:alphaModFix/>
          </a:blip>
          <a:srcRect b="0" l="0" r="0" t="0"/>
          <a:stretch/>
        </p:blipFill>
        <p:spPr>
          <a:xfrm>
            <a:off x="304950" y="5778396"/>
            <a:ext cx="1100100" cy="34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0" name="Shape 330"/>
        <p:cNvGrpSpPr/>
        <p:nvPr/>
      </p:nvGrpSpPr>
      <p:grpSpPr>
        <a:xfrm>
          <a:off x="0" y="0"/>
          <a:ext cx="0" cy="0"/>
          <a:chOff x="0" y="0"/>
          <a:chExt cx="0" cy="0"/>
        </a:xfrm>
      </p:grpSpPr>
      <p:sp>
        <p:nvSpPr>
          <p:cNvPr id="331" name="Google Shape;331;p15"/>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334" name="Google Shape;334;p15"/>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335" name="Google Shape;335;p15"/>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The </a:t>
            </a:r>
            <a:r>
              <a:rPr lang="en-US" sz="3600">
                <a:solidFill>
                  <a:srgbClr val="F3F3F3"/>
                </a:solidFill>
                <a:latin typeface="Helvetica Neue"/>
                <a:ea typeface="Helvetica Neue"/>
                <a:cs typeface="Helvetica Neue"/>
                <a:sym typeface="Helvetica Neue"/>
              </a:rPr>
              <a:t>Easy Way of a TreeTalk User</a:t>
            </a:r>
            <a:endParaRPr sz="4400">
              <a:solidFill>
                <a:srgbClr val="F3F3F3"/>
              </a:solidFill>
              <a:latin typeface="Helvetica Neue"/>
              <a:ea typeface="Helvetica Neue"/>
              <a:cs typeface="Helvetica Neue"/>
              <a:sym typeface="Helvetica Neue"/>
            </a:endParaRPr>
          </a:p>
        </p:txBody>
      </p:sp>
      <p:sp>
        <p:nvSpPr>
          <p:cNvPr id="336" name="Google Shape;336;p15"/>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337" name="Google Shape;337;p15"/>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338" name="Google Shape;338;p15"/>
          <p:cNvSpPr txBox="1"/>
          <p:nvPr/>
        </p:nvSpPr>
        <p:spPr>
          <a:xfrm>
            <a:off x="2206025" y="2387375"/>
            <a:ext cx="54411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2359375" y="3558437"/>
            <a:ext cx="1629900" cy="902100"/>
          </a:xfrm>
          <a:prstGeom prst="rect">
            <a:avLst/>
          </a:prstGeom>
          <a:solidFill>
            <a:srgbClr val="3CBD39">
              <a:alpha val="615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Helvetica Neue"/>
              <a:buNone/>
            </a:pPr>
            <a:r>
              <a:rPr b="0" i="0" lang="en-US" sz="2400" u="none" cap="none" strike="noStrike">
                <a:solidFill>
                  <a:srgbClr val="000000"/>
                </a:solidFill>
                <a:latin typeface="Helvetica Neue"/>
                <a:ea typeface="Helvetica Neue"/>
                <a:cs typeface="Helvetica Neue"/>
                <a:sym typeface="Helvetica Neue"/>
              </a:rPr>
              <a:t> Buy the terminals</a:t>
            </a:r>
            <a:endParaRPr/>
          </a:p>
        </p:txBody>
      </p:sp>
      <p:sp>
        <p:nvSpPr>
          <p:cNvPr id="340" name="Google Shape;340;p15"/>
          <p:cNvSpPr/>
          <p:nvPr/>
        </p:nvSpPr>
        <p:spPr>
          <a:xfrm>
            <a:off x="5325724" y="3552137"/>
            <a:ext cx="1903500" cy="914700"/>
          </a:xfrm>
          <a:prstGeom prst="rect">
            <a:avLst/>
          </a:prstGeom>
          <a:solidFill>
            <a:srgbClr val="3CBD39">
              <a:alpha val="615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Helvetica Neue"/>
              <a:buNone/>
            </a:pPr>
            <a:r>
              <a:rPr b="0" i="0" lang="en-US" sz="1600" u="none" cap="none" strike="noStrike">
                <a:solidFill>
                  <a:srgbClr val="000000"/>
                </a:solidFill>
                <a:latin typeface="Helvetica Neue"/>
                <a:ea typeface="Helvetica Neue"/>
                <a:cs typeface="Helvetica Neue"/>
                <a:sym typeface="Helvetica Neue"/>
              </a:rPr>
              <a:t>Create an account on the TreeTalk website</a:t>
            </a:r>
            <a:endParaRPr/>
          </a:p>
        </p:txBody>
      </p:sp>
      <p:sp>
        <p:nvSpPr>
          <p:cNvPr id="341" name="Google Shape;341;p15"/>
          <p:cNvSpPr/>
          <p:nvPr/>
        </p:nvSpPr>
        <p:spPr>
          <a:xfrm>
            <a:off x="3826950" y="2126987"/>
            <a:ext cx="1629900" cy="902100"/>
          </a:xfrm>
          <a:prstGeom prst="rect">
            <a:avLst/>
          </a:prstGeom>
          <a:solidFill>
            <a:srgbClr val="3CBD39">
              <a:alpha val="6157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Helvetica Neue"/>
              <a:buNone/>
            </a:pPr>
            <a:r>
              <a:rPr b="0" i="0" lang="en-US" sz="2400" u="none" cap="none" strike="noStrike">
                <a:solidFill>
                  <a:srgbClr val="000000"/>
                </a:solidFill>
                <a:latin typeface="Helvetica Neue"/>
                <a:ea typeface="Helvetica Neue"/>
                <a:cs typeface="Helvetica Neue"/>
                <a:sym typeface="Helvetica Neue"/>
              </a:rPr>
              <a:t>Start talking!</a:t>
            </a:r>
            <a:endParaRPr/>
          </a:p>
        </p:txBody>
      </p:sp>
      <p:sp>
        <p:nvSpPr>
          <p:cNvPr id="342" name="Google Shape;342;p15"/>
          <p:cNvSpPr/>
          <p:nvPr/>
        </p:nvSpPr>
        <p:spPr>
          <a:xfrm>
            <a:off x="4334250" y="3857087"/>
            <a:ext cx="646500" cy="304800"/>
          </a:xfrm>
          <a:prstGeom prst="rightArrow">
            <a:avLst>
              <a:gd fmla="val 50000" name="adj1"/>
              <a:gd fmla="val 50000" name="adj2"/>
            </a:avLst>
          </a:prstGeom>
          <a:solidFill>
            <a:srgbClr val="3CBD39">
              <a:alpha val="61570"/>
            </a:srgbClr>
          </a:solidFill>
          <a:ln cap="flat" cmpd="sng" w="9525">
            <a:solidFill>
              <a:srgbClr val="3CBD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5"/>
          <p:cNvSpPr/>
          <p:nvPr/>
        </p:nvSpPr>
        <p:spPr>
          <a:xfrm rot="-7872944">
            <a:off x="4897311" y="3140307"/>
            <a:ext cx="433908" cy="304850"/>
          </a:xfrm>
          <a:prstGeom prst="rightArrow">
            <a:avLst>
              <a:gd fmla="val 50000" name="adj1"/>
              <a:gd fmla="val 50000" name="adj2"/>
            </a:avLst>
          </a:prstGeom>
          <a:solidFill>
            <a:srgbClr val="3CBD39">
              <a:alpha val="61570"/>
            </a:srgbClr>
          </a:solidFill>
          <a:ln cap="flat" cmpd="sng" w="9525">
            <a:solidFill>
              <a:srgbClr val="3CBD3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nvGrpSpPr>
          <p:cNvPr id="344" name="Google Shape;344;p15"/>
          <p:cNvGrpSpPr/>
          <p:nvPr/>
        </p:nvGrpSpPr>
        <p:grpSpPr>
          <a:xfrm>
            <a:off x="1286713" y="5147650"/>
            <a:ext cx="6570571" cy="698400"/>
            <a:chOff x="1882450" y="3595148"/>
            <a:chExt cx="5379100" cy="698400"/>
          </a:xfrm>
        </p:grpSpPr>
        <p:sp>
          <p:nvSpPr>
            <p:cNvPr id="345" name="Google Shape;345;p15"/>
            <p:cNvSpPr/>
            <p:nvPr/>
          </p:nvSpPr>
          <p:spPr>
            <a:xfrm>
              <a:off x="1882450" y="3595148"/>
              <a:ext cx="1629900" cy="698400"/>
            </a:xfrm>
            <a:prstGeom prst="rect">
              <a:avLst/>
            </a:prstGeom>
            <a:solidFill>
              <a:srgbClr val="00A8EE">
                <a:alpha val="45490"/>
              </a:srgbClr>
            </a:solidFill>
            <a:ln cap="flat" cmpd="sng" w="38100">
              <a:solidFill>
                <a:srgbClr val="00A8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rPr b="0" i="0" lang="en-US" sz="1800" u="none" cap="none" strike="noStrike">
                  <a:solidFill>
                    <a:srgbClr val="000000"/>
                  </a:solidFill>
                  <a:latin typeface="Arial"/>
                  <a:ea typeface="Arial"/>
                  <a:cs typeface="Arial"/>
                  <a:sym typeface="Arial"/>
                </a:rPr>
                <a:t>3 steps</a:t>
              </a:r>
              <a:endParaRPr/>
            </a:p>
          </p:txBody>
        </p:sp>
        <p:sp>
          <p:nvSpPr>
            <p:cNvPr id="346" name="Google Shape;346;p15"/>
            <p:cNvSpPr/>
            <p:nvPr/>
          </p:nvSpPr>
          <p:spPr>
            <a:xfrm>
              <a:off x="3757050" y="3595148"/>
              <a:ext cx="1629900" cy="698400"/>
            </a:xfrm>
            <a:prstGeom prst="rect">
              <a:avLst/>
            </a:prstGeom>
            <a:solidFill>
              <a:srgbClr val="00A8EE">
                <a:alpha val="34900"/>
              </a:srgbClr>
            </a:solidFill>
            <a:ln cap="flat" cmpd="sng" w="38100">
              <a:solidFill>
                <a:srgbClr val="00A8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Fast</a:t>
              </a:r>
              <a:endParaRPr/>
            </a:p>
          </p:txBody>
        </p:sp>
        <p:sp>
          <p:nvSpPr>
            <p:cNvPr id="347" name="Google Shape;347;p15"/>
            <p:cNvSpPr/>
            <p:nvPr/>
          </p:nvSpPr>
          <p:spPr>
            <a:xfrm>
              <a:off x="5631650" y="3595148"/>
              <a:ext cx="1629900" cy="698400"/>
            </a:xfrm>
            <a:prstGeom prst="rect">
              <a:avLst/>
            </a:prstGeom>
            <a:solidFill>
              <a:srgbClr val="00A8EE">
                <a:alpha val="34900"/>
              </a:srgbClr>
            </a:solidFill>
            <a:ln cap="flat" cmpd="sng" w="38100">
              <a:solidFill>
                <a:srgbClr val="00A8E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Helvetica Neue"/>
                <a:buNone/>
              </a:pPr>
              <a:r>
                <a:rPr b="0" i="0" lang="en-US" sz="1800" u="none" cap="none" strike="noStrike">
                  <a:solidFill>
                    <a:srgbClr val="000000"/>
                  </a:solidFill>
                  <a:latin typeface="Helvetica Neue"/>
                  <a:ea typeface="Helvetica Neue"/>
                  <a:cs typeface="Helvetica Neue"/>
                  <a:sym typeface="Helvetica Neue"/>
                </a:rPr>
                <a:t>Simple</a:t>
              </a:r>
              <a:endParaRPr/>
            </a:p>
          </p:txBody>
        </p:sp>
      </p:grpSp>
      <p:pic>
        <p:nvPicPr>
          <p:cNvPr id="348" name="Google Shape;348;p15"/>
          <p:cNvPicPr preferRelativeResize="0"/>
          <p:nvPr/>
        </p:nvPicPr>
        <p:blipFill rotWithShape="1">
          <a:blip r:embed="rId4">
            <a:alphaModFix/>
          </a:blip>
          <a:srcRect b="0" l="0" r="0" t="0"/>
          <a:stretch/>
        </p:blipFill>
        <p:spPr>
          <a:xfrm>
            <a:off x="3769493" y="1543228"/>
            <a:ext cx="1629900" cy="627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52" name="Shape 352"/>
        <p:cNvGrpSpPr/>
        <p:nvPr/>
      </p:nvGrpSpPr>
      <p:grpSpPr>
        <a:xfrm>
          <a:off x="0" y="0"/>
          <a:ext cx="0" cy="0"/>
          <a:chOff x="0" y="0"/>
          <a:chExt cx="0" cy="0"/>
        </a:xfrm>
      </p:grpSpPr>
      <p:sp>
        <p:nvSpPr>
          <p:cNvPr id="353" name="Google Shape;353;p16"/>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356" name="Google Shape;356;p16"/>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357" name="Google Shape;357;p16"/>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4400">
                <a:solidFill>
                  <a:srgbClr val="F3F3F3"/>
                </a:solidFill>
                <a:latin typeface="Helvetica Neue"/>
                <a:ea typeface="Helvetica Neue"/>
                <a:cs typeface="Helvetica Neue"/>
                <a:sym typeface="Helvetica Neue"/>
              </a:rPr>
              <a:t>The Terminal One </a:t>
            </a:r>
            <a:endParaRPr sz="3200">
              <a:solidFill>
                <a:srgbClr val="F3F3F3"/>
              </a:solidFill>
              <a:latin typeface="Helvetica Neue"/>
              <a:ea typeface="Helvetica Neue"/>
              <a:cs typeface="Helvetica Neue"/>
              <a:sym typeface="Helvetica Neue"/>
            </a:endParaRPr>
          </a:p>
        </p:txBody>
      </p:sp>
      <p:sp>
        <p:nvSpPr>
          <p:cNvPr id="358" name="Google Shape;358;p16"/>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359" name="Google Shape;359;p16"/>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pSp>
        <p:nvGrpSpPr>
          <p:cNvPr id="360" name="Google Shape;360;p16"/>
          <p:cNvGrpSpPr/>
          <p:nvPr/>
        </p:nvGrpSpPr>
        <p:grpSpPr>
          <a:xfrm>
            <a:off x="759012" y="1463100"/>
            <a:ext cx="8086575" cy="3016175"/>
            <a:chOff x="981075" y="2006550"/>
            <a:chExt cx="8086575" cy="3016175"/>
          </a:xfrm>
        </p:grpSpPr>
        <p:pic>
          <p:nvPicPr>
            <p:cNvPr id="361" name="Google Shape;361;p16"/>
            <p:cNvPicPr preferRelativeResize="0"/>
            <p:nvPr/>
          </p:nvPicPr>
          <p:blipFill rotWithShape="1">
            <a:blip r:embed="rId4">
              <a:alphaModFix/>
            </a:blip>
            <a:srcRect b="0" l="0" r="0" t="0"/>
            <a:stretch/>
          </p:blipFill>
          <p:spPr>
            <a:xfrm>
              <a:off x="981075" y="2006550"/>
              <a:ext cx="7181700" cy="2724300"/>
            </a:xfrm>
            <a:prstGeom prst="rect">
              <a:avLst/>
            </a:prstGeom>
            <a:noFill/>
            <a:ln>
              <a:noFill/>
            </a:ln>
          </p:spPr>
        </p:pic>
        <p:sp>
          <p:nvSpPr>
            <p:cNvPr id="362" name="Google Shape;362;p16"/>
            <p:cNvSpPr txBox="1"/>
            <p:nvPr/>
          </p:nvSpPr>
          <p:spPr>
            <a:xfrm>
              <a:off x="4841650" y="4576025"/>
              <a:ext cx="1219500" cy="4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545454"/>
                </a:buClr>
                <a:buFont typeface="Helvetica Neue"/>
                <a:buNone/>
              </a:pPr>
              <a:r>
                <a:rPr b="0" i="0" lang="en-US" sz="1800" u="none" cap="none" strike="noStrike">
                  <a:solidFill>
                    <a:srgbClr val="545454"/>
                  </a:solidFill>
                  <a:highlight>
                    <a:srgbClr val="FFFFFF"/>
                  </a:highlight>
                  <a:latin typeface="Helvetica Neue"/>
                  <a:ea typeface="Helvetica Neue"/>
                  <a:cs typeface="Helvetica Neue"/>
                  <a:sym typeface="Helvetica Neue"/>
                </a:rPr>
                <a:t>178* mm</a:t>
              </a:r>
              <a:endParaRPr/>
            </a:p>
          </p:txBody>
        </p:sp>
        <p:sp>
          <p:nvSpPr>
            <p:cNvPr id="363" name="Google Shape;363;p16"/>
            <p:cNvSpPr txBox="1"/>
            <p:nvPr/>
          </p:nvSpPr>
          <p:spPr>
            <a:xfrm>
              <a:off x="8032950" y="3412375"/>
              <a:ext cx="1034700" cy="4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545454"/>
                </a:buClr>
                <a:buFont typeface="Helvetica Neue"/>
                <a:buNone/>
              </a:pPr>
              <a:r>
                <a:rPr b="0" i="0" lang="en-US" sz="1800" u="none" cap="none" strike="noStrike">
                  <a:solidFill>
                    <a:srgbClr val="545454"/>
                  </a:solidFill>
                  <a:highlight>
                    <a:srgbClr val="FFFFFF"/>
                  </a:highlight>
                  <a:latin typeface="Helvetica Neue"/>
                  <a:ea typeface="Helvetica Neue"/>
                  <a:cs typeface="Helvetica Neue"/>
                  <a:sym typeface="Helvetica Neue"/>
                </a:rPr>
                <a:t>50* mm</a:t>
              </a:r>
              <a:endParaRPr/>
            </a:p>
          </p:txBody>
        </p:sp>
      </p:grpSp>
      <p:cxnSp>
        <p:nvCxnSpPr>
          <p:cNvPr id="364" name="Google Shape;364;p16"/>
          <p:cNvCxnSpPr>
            <a:endCxn id="365" idx="0"/>
          </p:cNvCxnSpPr>
          <p:nvPr/>
        </p:nvCxnSpPr>
        <p:spPr>
          <a:xfrm>
            <a:off x="6997925" y="3423900"/>
            <a:ext cx="862800" cy="898500"/>
          </a:xfrm>
          <a:prstGeom prst="straightConnector1">
            <a:avLst/>
          </a:prstGeom>
          <a:noFill/>
          <a:ln cap="flat" cmpd="sng" w="38100">
            <a:solidFill>
              <a:srgbClr val="3CBD39"/>
            </a:solidFill>
            <a:prstDash val="solid"/>
            <a:round/>
            <a:headEnd len="med" w="med" type="oval"/>
            <a:tailEnd len="sm" w="sm" type="none"/>
          </a:ln>
        </p:spPr>
      </p:cxnSp>
      <p:sp>
        <p:nvSpPr>
          <p:cNvPr id="365" name="Google Shape;365;p16"/>
          <p:cNvSpPr txBox="1"/>
          <p:nvPr/>
        </p:nvSpPr>
        <p:spPr>
          <a:xfrm>
            <a:off x="6798275" y="4322400"/>
            <a:ext cx="2124900" cy="1734900"/>
          </a:xfrm>
          <a:prstGeom prst="rect">
            <a:avLst/>
          </a:prstGeom>
          <a:solidFill>
            <a:srgbClr val="3CBD39"/>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Font typeface="Arial"/>
              <a:buNone/>
            </a:pPr>
            <a:r>
              <a:rPr b="0" i="0" lang="en-US" sz="1800" u="none" cap="none" strike="noStrike">
                <a:solidFill>
                  <a:srgbClr val="FFFFFF"/>
                </a:solidFill>
                <a:latin typeface="Helvetica Neue"/>
                <a:ea typeface="Helvetica Neue"/>
                <a:cs typeface="Helvetica Neue"/>
                <a:sym typeface="Helvetica Neue"/>
              </a:rPr>
              <a:t>PS unit</a:t>
            </a:r>
            <a:endParaRP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chemeClr val="dk1"/>
              </a:buClr>
              <a:buFont typeface="Arial"/>
              <a:buNone/>
            </a:pPr>
            <a:r>
              <a:rPr b="0" i="0" lang="en-US" sz="1800" u="none" cap="none" strike="noStrike">
                <a:solidFill>
                  <a:srgbClr val="FFFFFF"/>
                </a:solidFill>
                <a:latin typeface="Helvetica Neue"/>
                <a:ea typeface="Helvetica Neue"/>
                <a:cs typeface="Helvetica Neue"/>
                <a:sym typeface="Helvetica Neue"/>
              </a:rPr>
              <a:t>12V/24V</a:t>
            </a:r>
            <a:endParaRPr/>
          </a:p>
          <a:p>
            <a:pPr indent="0" lvl="0" marL="0" marR="0" rtl="0" algn="l">
              <a:lnSpc>
                <a:spcPct val="115000"/>
              </a:lnSpc>
              <a:spcBef>
                <a:spcPts val="0"/>
              </a:spcBef>
              <a:spcAft>
                <a:spcPts val="0"/>
              </a:spcAft>
              <a:buClr>
                <a:schemeClr val="dk1"/>
              </a:buClr>
              <a:buFont typeface="Arial"/>
              <a:buNone/>
            </a:pPr>
            <a:r>
              <a:t/>
            </a:r>
            <a:endParaRPr b="0" i="0" sz="1800" u="none" cap="none" strike="noStrike">
              <a:solidFill>
                <a:srgbClr val="FFFFFF"/>
              </a:solidFill>
              <a:latin typeface="Helvetica Neue"/>
              <a:ea typeface="Helvetica Neue"/>
              <a:cs typeface="Helvetica Neue"/>
              <a:sym typeface="Helvetica Neue"/>
            </a:endParaRPr>
          </a:p>
        </p:txBody>
      </p:sp>
      <p:cxnSp>
        <p:nvCxnSpPr>
          <p:cNvPr id="366" name="Google Shape;366;p16"/>
          <p:cNvCxnSpPr>
            <a:endCxn id="367" idx="0"/>
          </p:cNvCxnSpPr>
          <p:nvPr/>
        </p:nvCxnSpPr>
        <p:spPr>
          <a:xfrm flipH="1">
            <a:off x="2866525" y="3453000"/>
            <a:ext cx="1016100" cy="1229700"/>
          </a:xfrm>
          <a:prstGeom prst="straightConnector1">
            <a:avLst/>
          </a:prstGeom>
          <a:noFill/>
          <a:ln cap="flat" cmpd="sng" w="38100">
            <a:solidFill>
              <a:srgbClr val="3CBD39"/>
            </a:solidFill>
            <a:prstDash val="solid"/>
            <a:round/>
            <a:headEnd len="med" w="med" type="oval"/>
            <a:tailEnd len="sm" w="sm" type="none"/>
          </a:ln>
        </p:spPr>
      </p:cxnSp>
      <p:sp>
        <p:nvSpPr>
          <p:cNvPr id="367" name="Google Shape;367;p16"/>
          <p:cNvSpPr txBox="1"/>
          <p:nvPr/>
        </p:nvSpPr>
        <p:spPr>
          <a:xfrm>
            <a:off x="1930825" y="4682700"/>
            <a:ext cx="1871400" cy="446700"/>
          </a:xfrm>
          <a:prstGeom prst="rect">
            <a:avLst/>
          </a:prstGeom>
          <a:solidFill>
            <a:srgbClr val="3CBD39"/>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FFFF"/>
              </a:buClr>
              <a:buFont typeface="Helvetica Neue"/>
              <a:buNone/>
            </a:pPr>
            <a:r>
              <a:rPr b="0" i="0" lang="en-US" sz="1800" u="none" cap="none" strike="noStrike">
                <a:solidFill>
                  <a:srgbClr val="FFFFFF"/>
                </a:solidFill>
                <a:latin typeface="Helvetica Neue"/>
                <a:ea typeface="Helvetica Neue"/>
                <a:cs typeface="Helvetica Neue"/>
                <a:sym typeface="Helvetica Neue"/>
              </a:rPr>
              <a:t>Repeat button</a:t>
            </a:r>
            <a:endParaRPr/>
          </a:p>
        </p:txBody>
      </p:sp>
      <p:sp>
        <p:nvSpPr>
          <p:cNvPr id="368" name="Google Shape;368;p16"/>
          <p:cNvSpPr txBox="1"/>
          <p:nvPr/>
        </p:nvSpPr>
        <p:spPr>
          <a:xfrm>
            <a:off x="183150" y="5551375"/>
            <a:ext cx="5676300" cy="446700"/>
          </a:xfrm>
          <a:prstGeom prst="rect">
            <a:avLst/>
          </a:prstGeom>
          <a:solidFill>
            <a:srgbClr val="3CBD39"/>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FFFF"/>
              </a:buClr>
              <a:buFont typeface="Helvetica Neue"/>
              <a:buNone/>
            </a:pPr>
            <a:r>
              <a:rPr b="0" i="0" lang="en-US" sz="1800" u="none" cap="none" strike="noStrike">
                <a:solidFill>
                  <a:srgbClr val="FFFFFF"/>
                </a:solidFill>
                <a:latin typeface="Helvetica Neue"/>
                <a:ea typeface="Helvetica Neue"/>
                <a:cs typeface="Helvetica Neue"/>
                <a:sym typeface="Helvetica Neue"/>
              </a:rPr>
              <a:t>* ISO 7736 / DIN 75490  compliance</a:t>
            </a:r>
            <a:endParaRPr/>
          </a:p>
        </p:txBody>
      </p:sp>
      <p:pic>
        <p:nvPicPr>
          <p:cNvPr id="369" name="Google Shape;369;p16"/>
          <p:cNvPicPr preferRelativeResize="0"/>
          <p:nvPr/>
        </p:nvPicPr>
        <p:blipFill rotWithShape="1">
          <a:blip r:embed="rId5">
            <a:alphaModFix/>
          </a:blip>
          <a:srcRect b="0" l="0" r="0" t="0"/>
          <a:stretch/>
        </p:blipFill>
        <p:spPr>
          <a:xfrm>
            <a:off x="7148775" y="4600676"/>
            <a:ext cx="1689900" cy="950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73" name="Shape 373"/>
        <p:cNvGrpSpPr/>
        <p:nvPr/>
      </p:nvGrpSpPr>
      <p:grpSpPr>
        <a:xfrm>
          <a:off x="0" y="0"/>
          <a:ext cx="0" cy="0"/>
          <a:chOff x="0" y="0"/>
          <a:chExt cx="0" cy="0"/>
        </a:xfrm>
      </p:grpSpPr>
      <p:sp>
        <p:nvSpPr>
          <p:cNvPr id="374" name="Google Shape;374;p17"/>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7"/>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7"/>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377" name="Google Shape;377;p17"/>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378" name="Google Shape;378;p17"/>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Financial  Model</a:t>
            </a:r>
            <a:endParaRPr sz="3200">
              <a:solidFill>
                <a:srgbClr val="F3F3F3"/>
              </a:solidFill>
              <a:latin typeface="Helvetica Neue"/>
              <a:ea typeface="Helvetica Neue"/>
              <a:cs typeface="Helvetica Neue"/>
              <a:sym typeface="Helvetica Neue"/>
            </a:endParaRPr>
          </a:p>
        </p:txBody>
      </p:sp>
      <p:sp>
        <p:nvSpPr>
          <p:cNvPr id="379" name="Google Shape;379;p17"/>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380" name="Google Shape;380;p17"/>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pic>
        <p:nvPicPr>
          <p:cNvPr id="381" name="Google Shape;381;p17"/>
          <p:cNvPicPr preferRelativeResize="0"/>
          <p:nvPr/>
        </p:nvPicPr>
        <p:blipFill rotWithShape="1">
          <a:blip r:embed="rId4">
            <a:alphaModFix/>
          </a:blip>
          <a:srcRect b="0" l="0" r="16881" t="0"/>
          <a:stretch/>
        </p:blipFill>
        <p:spPr>
          <a:xfrm>
            <a:off x="0" y="1358575"/>
            <a:ext cx="6270600" cy="3990900"/>
          </a:xfrm>
          <a:prstGeom prst="rect">
            <a:avLst/>
          </a:prstGeom>
          <a:noFill/>
          <a:ln>
            <a:noFill/>
          </a:ln>
        </p:spPr>
      </p:pic>
      <p:sp>
        <p:nvSpPr>
          <p:cNvPr id="382" name="Google Shape;382;p17"/>
          <p:cNvSpPr txBox="1"/>
          <p:nvPr/>
        </p:nvSpPr>
        <p:spPr>
          <a:xfrm>
            <a:off x="2012950" y="3614737"/>
            <a:ext cx="1914600" cy="36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aphicFrame>
        <p:nvGraphicFramePr>
          <p:cNvPr id="383" name="Google Shape;383;p17"/>
          <p:cNvGraphicFramePr/>
          <p:nvPr/>
        </p:nvGraphicFramePr>
        <p:xfrm>
          <a:off x="789762" y="1021925"/>
          <a:ext cx="3000000" cy="3000000"/>
        </p:xfrm>
        <a:graphic>
          <a:graphicData uri="http://schemas.openxmlformats.org/drawingml/2006/table">
            <a:tbl>
              <a:tblPr>
                <a:noFill/>
                <a:tableStyleId>{4400C898-E1C8-4513-AF61-DEAC65869153}</a:tableStyleId>
              </a:tblPr>
              <a:tblGrid>
                <a:gridCol w="2812800"/>
                <a:gridCol w="1192525"/>
              </a:tblGrid>
              <a:tr h="448475">
                <a:tc>
                  <a:txBody>
                    <a:bodyPr>
                      <a:noAutofit/>
                    </a:bodyPr>
                    <a:lstStyle/>
                    <a:p>
                      <a:pPr indent="0" lvl="0" marL="0" marR="0" rtl="0" algn="l">
                        <a:lnSpc>
                          <a:spcPct val="100000"/>
                        </a:lnSpc>
                        <a:spcBef>
                          <a:spcPts val="0"/>
                        </a:spcBef>
                        <a:spcAft>
                          <a:spcPts val="0"/>
                        </a:spcAft>
                        <a:buClr>
                          <a:schemeClr val="dk1"/>
                        </a:buClr>
                        <a:buFont typeface="Calibri"/>
                        <a:buNone/>
                      </a:pPr>
                      <a:r>
                        <a:rPr b="1" lang="en-US" sz="1800" u="none" cap="none" strike="noStrike">
                          <a:solidFill>
                            <a:schemeClr val="dk1"/>
                          </a:solidFill>
                          <a:latin typeface="Helvetica Neue"/>
                          <a:ea typeface="Helvetica Neue"/>
                          <a:cs typeface="Helvetica Neue"/>
                          <a:sym typeface="Helvetica Neue"/>
                        </a:rPr>
                        <a:t> </a:t>
                      </a:r>
                      <a:r>
                        <a:rPr b="1" i="0" lang="en-US" sz="1800" u="none" cap="none" strike="noStrike">
                          <a:solidFill>
                            <a:schemeClr val="dk1"/>
                          </a:solidFill>
                          <a:latin typeface="Helvetica Neue"/>
                          <a:ea typeface="Helvetica Neue"/>
                          <a:cs typeface="Helvetica Neue"/>
                          <a:sym typeface="Helvetica Neue"/>
                        </a:rPr>
                        <a:t>Payback period</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b="1" lang="en-US" sz="1800" u="none" cap="none" strike="noStrike">
                          <a:solidFill>
                            <a:schemeClr val="dk1"/>
                          </a:solidFill>
                          <a:latin typeface="Helvetica Neue"/>
                          <a:ea typeface="Helvetica Neue"/>
                          <a:cs typeface="Helvetica Neue"/>
                          <a:sym typeface="Helvetica Neue"/>
                        </a:rPr>
                        <a:t>  </a:t>
                      </a:r>
                      <a:r>
                        <a:rPr b="1" i="0" lang="en-US" sz="1800" u="none" cap="none" strike="noStrike">
                          <a:solidFill>
                            <a:schemeClr val="dk1"/>
                          </a:solidFill>
                          <a:latin typeface="Helvetica Neue"/>
                          <a:ea typeface="Helvetica Neue"/>
                          <a:cs typeface="Helvetica Neue"/>
                          <a:sym typeface="Helvetica Neue"/>
                        </a:rPr>
                        <a:t>3 </a:t>
                      </a:r>
                      <a:r>
                        <a:rPr b="1" lang="en-US" sz="1800" u="none" cap="none" strike="noStrike">
                          <a:solidFill>
                            <a:schemeClr val="dk1"/>
                          </a:solidFill>
                          <a:latin typeface="Helvetica Neue"/>
                          <a:ea typeface="Helvetica Neue"/>
                          <a:cs typeface="Helvetica Neue"/>
                          <a:sym typeface="Helvetica Neue"/>
                        </a:rPr>
                        <a:t>years</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r>
              <a:tr h="455975">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latin typeface="Helvetica Neue"/>
                          <a:ea typeface="Helvetica Neue"/>
                          <a:cs typeface="Helvetica Neue"/>
                          <a:sym typeface="Helvetica Neue"/>
                        </a:rPr>
                        <a:t> </a:t>
                      </a:r>
                      <a:r>
                        <a:rPr b="0" i="0" lang="en-US" sz="1800" u="none" cap="none" strike="noStrike">
                          <a:solidFill>
                            <a:schemeClr val="dk1"/>
                          </a:solidFill>
                          <a:latin typeface="Helvetica Neue"/>
                          <a:ea typeface="Helvetica Neue"/>
                          <a:cs typeface="Helvetica Neue"/>
                          <a:sym typeface="Helvetica Neue"/>
                        </a:rPr>
                        <a:t>NPV</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latin typeface="Helvetica Neue"/>
                          <a:ea typeface="Helvetica Neue"/>
                          <a:cs typeface="Helvetica Neue"/>
                          <a:sym typeface="Helvetica Neue"/>
                        </a:rPr>
                        <a:t>  $</a:t>
                      </a:r>
                      <a:r>
                        <a:rPr lang="en-US" sz="1800">
                          <a:solidFill>
                            <a:schemeClr val="dk1"/>
                          </a:solidFill>
                          <a:latin typeface="Helvetica Neue"/>
                          <a:ea typeface="Helvetica Neue"/>
                          <a:cs typeface="Helvetica Neue"/>
                          <a:sym typeface="Helvetica Neue"/>
                        </a:rPr>
                        <a:t>8</a:t>
                      </a:r>
                      <a:r>
                        <a:rPr b="0" i="0" lang="en-US" sz="1800" u="none" cap="none" strike="noStrike">
                          <a:solidFill>
                            <a:schemeClr val="dk1"/>
                          </a:solidFill>
                          <a:latin typeface="Helvetica Neue"/>
                          <a:ea typeface="Helvetica Neue"/>
                          <a:cs typeface="Helvetica Neue"/>
                          <a:sym typeface="Helvetica Neue"/>
                        </a:rPr>
                        <a:t>.</a:t>
                      </a:r>
                      <a:r>
                        <a:rPr lang="en-US" sz="1800">
                          <a:solidFill>
                            <a:schemeClr val="dk1"/>
                          </a:solidFill>
                          <a:latin typeface="Helvetica Neue"/>
                          <a:ea typeface="Helvetica Neue"/>
                          <a:cs typeface="Helvetica Neue"/>
                          <a:sym typeface="Helvetica Neue"/>
                        </a:rPr>
                        <a:t>3</a:t>
                      </a:r>
                      <a:r>
                        <a:rPr b="0" i="0" lang="en-US" sz="1800" u="none" cap="none" strike="noStrike">
                          <a:solidFill>
                            <a:schemeClr val="dk1"/>
                          </a:solidFill>
                          <a:latin typeface="Helvetica Neue"/>
                          <a:ea typeface="Helvetica Neue"/>
                          <a:cs typeface="Helvetica Neue"/>
                          <a:sym typeface="Helvetica Neue"/>
                        </a:rPr>
                        <a:t>M</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latin typeface="Helvetica Neue"/>
                          <a:ea typeface="Helvetica Neue"/>
                          <a:cs typeface="Helvetica Neue"/>
                          <a:sym typeface="Helvetica Neue"/>
                        </a:rPr>
                        <a:t> </a:t>
                      </a:r>
                      <a:r>
                        <a:rPr b="0" i="0" lang="en-US" sz="1800" u="none" cap="none" strike="noStrike">
                          <a:solidFill>
                            <a:schemeClr val="dk1"/>
                          </a:solidFill>
                          <a:latin typeface="Helvetica Neue"/>
                          <a:ea typeface="Helvetica Neue"/>
                          <a:cs typeface="Helvetica Neue"/>
                          <a:sym typeface="Helvetica Neue"/>
                        </a:rPr>
                        <a:t>IRR</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latin typeface="Helvetica Neue"/>
                          <a:ea typeface="Helvetica Neue"/>
                          <a:cs typeface="Helvetica Neue"/>
                          <a:sym typeface="Helvetica Neue"/>
                        </a:rPr>
                        <a:t>  1</a:t>
                      </a:r>
                      <a:r>
                        <a:rPr b="0" i="0" lang="en-US" sz="1800" u="none" cap="none" strike="noStrike">
                          <a:solidFill>
                            <a:schemeClr val="dk1"/>
                          </a:solidFill>
                          <a:latin typeface="Helvetica Neue"/>
                          <a:ea typeface="Helvetica Neue"/>
                          <a:cs typeface="Helvetica Neue"/>
                          <a:sym typeface="Helvetica Neue"/>
                        </a:rPr>
                        <a:t>66 %</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latin typeface="Helvetica Neue"/>
                          <a:ea typeface="Helvetica Neue"/>
                          <a:cs typeface="Helvetica Neue"/>
                          <a:sym typeface="Helvetica Neue"/>
                        </a:rPr>
                        <a:t> Initial addressable market</a:t>
                      </a:r>
                      <a:endParaRPr/>
                    </a:p>
                    <a:p>
                      <a:pPr indent="0" lvl="0" marL="0" marR="0" rtl="0" algn="l">
                        <a:lnSpc>
                          <a:spcPct val="100000"/>
                        </a:lnSpc>
                        <a:spcBef>
                          <a:spcPts val="0"/>
                        </a:spcBef>
                        <a:spcAft>
                          <a:spcPts val="0"/>
                        </a:spcAft>
                        <a:buClr>
                          <a:srgbClr val="000000"/>
                        </a:buClr>
                        <a:buFont typeface="Arial"/>
                        <a:buNone/>
                      </a:pPr>
                      <a:r>
                        <a:t/>
                      </a:r>
                      <a:endParaRPr sz="1800" u="none" cap="none" strike="noStrike">
                        <a:solidFill>
                          <a:schemeClr val="dk1"/>
                        </a:solidFill>
                        <a:latin typeface="Helvetica Neue"/>
                        <a:ea typeface="Helvetica Neue"/>
                        <a:cs typeface="Helvetica Neue"/>
                        <a:sym typeface="Helvetica Neue"/>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Font typeface="Helvetica Neue"/>
                        <a:buNone/>
                      </a:pPr>
                      <a:r>
                        <a:rPr lang="en-US" sz="1800" u="none" cap="none" strike="noStrike">
                          <a:solidFill>
                            <a:schemeClr val="dk1"/>
                          </a:solidFill>
                          <a:latin typeface="Helvetica Neue"/>
                          <a:ea typeface="Helvetica Neue"/>
                          <a:cs typeface="Helvetica Neue"/>
                          <a:sym typeface="Helvetica Neue"/>
                        </a:rPr>
                        <a:t>  $2B / y</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459950">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latin typeface="Helvetica Neue"/>
                          <a:ea typeface="Helvetica Neue"/>
                          <a:cs typeface="Helvetica Neue"/>
                          <a:sym typeface="Helvetica Neue"/>
                        </a:rPr>
                        <a:t> Total addressable market</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Font typeface="Helvetica Neue"/>
                        <a:buNone/>
                      </a:pPr>
                      <a:r>
                        <a:rPr lang="en-US" sz="1800" u="none" cap="none" strike="noStrike">
                          <a:solidFill>
                            <a:schemeClr val="dk1"/>
                          </a:solidFill>
                          <a:latin typeface="Helvetica Neue"/>
                          <a:ea typeface="Helvetica Neue"/>
                          <a:cs typeface="Helvetica Neue"/>
                          <a:sym typeface="Helvetica Neue"/>
                        </a:rPr>
                        <a:t>  $10B / y</a:t>
                      </a:r>
                      <a:endParaRPr/>
                    </a:p>
                  </a:txBody>
                  <a:tcPr marT="0" marB="0" marR="0" marL="0">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bl>
          </a:graphicData>
        </a:graphic>
      </p:graphicFrame>
      <p:sp>
        <p:nvSpPr>
          <p:cNvPr id="384" name="Google Shape;384;p17"/>
          <p:cNvSpPr txBox="1"/>
          <p:nvPr/>
        </p:nvSpPr>
        <p:spPr>
          <a:xfrm>
            <a:off x="85725" y="1244600"/>
            <a:ext cx="853200" cy="27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1200" u="none" cap="none" strike="noStrike">
                <a:solidFill>
                  <a:schemeClr val="dk1"/>
                </a:solidFill>
                <a:latin typeface="Helvetica Neue"/>
                <a:ea typeface="Helvetica Neue"/>
                <a:cs typeface="Helvetica Neue"/>
                <a:sym typeface="Helvetica Neue"/>
              </a:rPr>
              <a:t>kUSD</a:t>
            </a:r>
            <a:endParaRPr/>
          </a:p>
        </p:txBody>
      </p:sp>
      <p:sp>
        <p:nvSpPr>
          <p:cNvPr id="385" name="Google Shape;385;p17"/>
          <p:cNvSpPr txBox="1"/>
          <p:nvPr/>
        </p:nvSpPr>
        <p:spPr>
          <a:xfrm>
            <a:off x="5651100" y="4819775"/>
            <a:ext cx="619500" cy="27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1200" u="none" cap="none" strike="noStrike">
                <a:solidFill>
                  <a:schemeClr val="dk1"/>
                </a:solidFill>
                <a:latin typeface="Helvetica Neue"/>
                <a:ea typeface="Helvetica Neue"/>
                <a:cs typeface="Helvetica Neue"/>
                <a:sym typeface="Helvetica Neue"/>
              </a:rPr>
              <a:t>years</a:t>
            </a:r>
            <a:endParaRPr/>
          </a:p>
        </p:txBody>
      </p:sp>
      <p:grpSp>
        <p:nvGrpSpPr>
          <p:cNvPr id="386" name="Google Shape;386;p17"/>
          <p:cNvGrpSpPr/>
          <p:nvPr/>
        </p:nvGrpSpPr>
        <p:grpSpPr>
          <a:xfrm>
            <a:off x="6948575" y="1905609"/>
            <a:ext cx="1153056" cy="1799340"/>
            <a:chOff x="0" y="0"/>
            <a:chExt cx="2881200" cy="4500600"/>
          </a:xfrm>
        </p:grpSpPr>
        <p:sp>
          <p:nvSpPr>
            <p:cNvPr id="387" name="Google Shape;387;p17"/>
            <p:cNvSpPr/>
            <p:nvPr/>
          </p:nvSpPr>
          <p:spPr>
            <a:xfrm>
              <a:off x="0" y="0"/>
              <a:ext cx="2881200" cy="4500600"/>
            </a:xfrm>
            <a:prstGeom prst="roundRect">
              <a:avLst>
                <a:gd fmla="val 3600" name="adj"/>
              </a:avLst>
            </a:prstGeom>
            <a:solidFill>
              <a:schemeClr val="lt1"/>
            </a:solidFill>
            <a:ln cap="flat" cmpd="sng" w="12700">
              <a:solidFill>
                <a:srgbClr val="00A8E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388" name="Google Shape;388;p17"/>
            <p:cNvPicPr preferRelativeResize="0"/>
            <p:nvPr/>
          </p:nvPicPr>
          <p:blipFill rotWithShape="1">
            <a:blip r:embed="rId5">
              <a:alphaModFix/>
            </a:blip>
            <a:srcRect b="0" l="0" r="0" t="0"/>
            <a:stretch/>
          </p:blipFill>
          <p:spPr>
            <a:xfrm>
              <a:off x="360362" y="361950"/>
              <a:ext cx="2071800" cy="3821100"/>
            </a:xfrm>
            <a:prstGeom prst="rect">
              <a:avLst/>
            </a:prstGeom>
            <a:noFill/>
            <a:ln>
              <a:noFill/>
            </a:ln>
          </p:spPr>
        </p:pic>
      </p:grpSp>
      <p:cxnSp>
        <p:nvCxnSpPr>
          <p:cNvPr id="389" name="Google Shape;389;p17"/>
          <p:cNvCxnSpPr/>
          <p:nvPr/>
        </p:nvCxnSpPr>
        <p:spPr>
          <a:xfrm flipH="1">
            <a:off x="2654383" y="4365625"/>
            <a:ext cx="1500" cy="287400"/>
          </a:xfrm>
          <a:prstGeom prst="straightConnector1">
            <a:avLst/>
          </a:prstGeom>
          <a:noFill/>
          <a:ln cap="flat" cmpd="sng" w="9525">
            <a:solidFill>
              <a:schemeClr val="dk1"/>
            </a:solidFill>
            <a:prstDash val="solid"/>
            <a:miter lim="8000"/>
            <a:headEnd len="sm" w="sm" type="none"/>
            <a:tailEnd len="lg" w="lg" type="triangle"/>
          </a:ln>
        </p:spPr>
      </p:cxnSp>
      <p:sp>
        <p:nvSpPr>
          <p:cNvPr id="390" name="Google Shape;390;p17"/>
          <p:cNvSpPr txBox="1"/>
          <p:nvPr/>
        </p:nvSpPr>
        <p:spPr>
          <a:xfrm>
            <a:off x="2155825" y="3787775"/>
            <a:ext cx="992100" cy="641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Current point</a:t>
            </a:r>
            <a:endParaRPr/>
          </a:p>
        </p:txBody>
      </p:sp>
      <p:pic>
        <p:nvPicPr>
          <p:cNvPr id="391" name="Google Shape;391;p17"/>
          <p:cNvPicPr preferRelativeResize="0"/>
          <p:nvPr/>
        </p:nvPicPr>
        <p:blipFill rotWithShape="1">
          <a:blip r:embed="rId6">
            <a:alphaModFix/>
          </a:blip>
          <a:srcRect b="0" l="0" r="0" t="0"/>
          <a:stretch/>
        </p:blipFill>
        <p:spPr>
          <a:xfrm>
            <a:off x="4799219" y="3905250"/>
            <a:ext cx="1251600" cy="641400"/>
          </a:xfrm>
          <a:prstGeom prst="rect">
            <a:avLst/>
          </a:prstGeom>
          <a:noFill/>
          <a:ln>
            <a:noFill/>
          </a:ln>
        </p:spPr>
      </p:pic>
      <p:sp>
        <p:nvSpPr>
          <p:cNvPr id="392" name="Google Shape;392;p17"/>
          <p:cNvSpPr txBox="1"/>
          <p:nvPr/>
        </p:nvSpPr>
        <p:spPr>
          <a:xfrm>
            <a:off x="7386585" y="1384312"/>
            <a:ext cx="1582800" cy="639900"/>
          </a:xfrm>
          <a:prstGeom prst="rect">
            <a:avLst/>
          </a:prstGeom>
          <a:solidFill>
            <a:srgbClr val="3CBD39"/>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Font typeface="Arial"/>
              <a:buNone/>
            </a:pPr>
            <a:r>
              <a:rPr b="0" i="0" lang="en-US" sz="1800" u="none" cap="none" strike="noStrike">
                <a:solidFill>
                  <a:schemeClr val="lt1"/>
                </a:solidFill>
                <a:latin typeface="Helvetica Neue"/>
                <a:ea typeface="Helvetica Neue"/>
                <a:cs typeface="Helvetica Neue"/>
                <a:sym typeface="Helvetica Neue"/>
              </a:rPr>
              <a:t>Sales of our web-services</a:t>
            </a:r>
            <a:endParaRPr/>
          </a:p>
        </p:txBody>
      </p:sp>
      <p:grpSp>
        <p:nvGrpSpPr>
          <p:cNvPr id="393" name="Google Shape;393;p17"/>
          <p:cNvGrpSpPr/>
          <p:nvPr/>
        </p:nvGrpSpPr>
        <p:grpSpPr>
          <a:xfrm>
            <a:off x="1108734" y="5467463"/>
            <a:ext cx="2772289" cy="1012224"/>
            <a:chOff x="1978025" y="5305425"/>
            <a:chExt cx="2880300" cy="1108800"/>
          </a:xfrm>
        </p:grpSpPr>
        <p:sp>
          <p:nvSpPr>
            <p:cNvPr id="394" name="Google Shape;394;p17"/>
            <p:cNvSpPr/>
            <p:nvPr/>
          </p:nvSpPr>
          <p:spPr>
            <a:xfrm>
              <a:off x="1978025" y="5305425"/>
              <a:ext cx="2880300" cy="1108800"/>
            </a:xfrm>
            <a:prstGeom prst="roundRect">
              <a:avLst>
                <a:gd fmla="val 3600" name="adj"/>
              </a:avLst>
            </a:prstGeom>
            <a:solidFill>
              <a:schemeClr val="lt1"/>
            </a:solidFill>
            <a:ln cap="flat" cmpd="sng" w="12700">
              <a:solidFill>
                <a:srgbClr val="00A8E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395" name="Google Shape;395;p17"/>
            <p:cNvPicPr preferRelativeResize="0"/>
            <p:nvPr/>
          </p:nvPicPr>
          <p:blipFill rotWithShape="1">
            <a:blip r:embed="rId7">
              <a:alphaModFix/>
            </a:blip>
            <a:srcRect b="0" l="0" r="0" t="0"/>
            <a:stretch/>
          </p:blipFill>
          <p:spPr>
            <a:xfrm>
              <a:off x="2063741" y="5376137"/>
              <a:ext cx="2709000" cy="930300"/>
            </a:xfrm>
            <a:prstGeom prst="rect">
              <a:avLst/>
            </a:prstGeom>
            <a:noFill/>
            <a:ln>
              <a:noFill/>
            </a:ln>
          </p:spPr>
        </p:pic>
      </p:grpSp>
      <p:sp>
        <p:nvSpPr>
          <p:cNvPr id="396" name="Google Shape;396;p17"/>
          <p:cNvSpPr txBox="1"/>
          <p:nvPr/>
        </p:nvSpPr>
        <p:spPr>
          <a:xfrm>
            <a:off x="3852900" y="5375212"/>
            <a:ext cx="1438200" cy="639900"/>
          </a:xfrm>
          <a:prstGeom prst="rect">
            <a:avLst/>
          </a:prstGeom>
          <a:solidFill>
            <a:srgbClr val="3CBD3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0" i="0" lang="en-US" sz="1800" u="none" cap="none" strike="noStrike">
                <a:solidFill>
                  <a:schemeClr val="lt1"/>
                </a:solidFill>
                <a:latin typeface="Helvetica Neue"/>
                <a:ea typeface="Helvetica Neue"/>
                <a:cs typeface="Helvetica Neue"/>
                <a:sym typeface="Helvetica Neue"/>
              </a:rPr>
              <a:t>Sales of our devices</a:t>
            </a:r>
            <a:endParaRPr/>
          </a:p>
        </p:txBody>
      </p:sp>
      <p:grpSp>
        <p:nvGrpSpPr>
          <p:cNvPr id="397" name="Google Shape;397;p17"/>
          <p:cNvGrpSpPr/>
          <p:nvPr/>
        </p:nvGrpSpPr>
        <p:grpSpPr>
          <a:xfrm>
            <a:off x="6737350" y="4470400"/>
            <a:ext cx="2305080" cy="1870932"/>
            <a:chOff x="0" y="0"/>
            <a:chExt cx="5762700" cy="4678500"/>
          </a:xfrm>
        </p:grpSpPr>
        <p:sp>
          <p:nvSpPr>
            <p:cNvPr id="398" name="Google Shape;398;p17"/>
            <p:cNvSpPr/>
            <p:nvPr/>
          </p:nvSpPr>
          <p:spPr>
            <a:xfrm>
              <a:off x="0" y="0"/>
              <a:ext cx="5762700" cy="4678500"/>
            </a:xfrm>
            <a:prstGeom prst="roundRect">
              <a:avLst>
                <a:gd fmla="val 3600" name="adj"/>
              </a:avLst>
            </a:prstGeom>
            <a:solidFill>
              <a:schemeClr val="lt1"/>
            </a:solidFill>
            <a:ln cap="flat" cmpd="sng" w="12700">
              <a:solidFill>
                <a:srgbClr val="00A8E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399" name="Google Shape;399;p17"/>
            <p:cNvPicPr preferRelativeResize="0"/>
            <p:nvPr/>
          </p:nvPicPr>
          <p:blipFill rotWithShape="1">
            <a:blip r:embed="rId8">
              <a:alphaModFix/>
            </a:blip>
            <a:srcRect b="0" l="0" r="0" t="0"/>
            <a:stretch/>
          </p:blipFill>
          <p:spPr>
            <a:xfrm>
              <a:off x="412750" y="269875"/>
              <a:ext cx="4957800" cy="4317900"/>
            </a:xfrm>
            <a:prstGeom prst="rect">
              <a:avLst/>
            </a:prstGeom>
            <a:noFill/>
            <a:ln>
              <a:noFill/>
            </a:ln>
          </p:spPr>
        </p:pic>
      </p:grpSp>
      <p:sp>
        <p:nvSpPr>
          <p:cNvPr id="400" name="Google Shape;400;p17"/>
          <p:cNvSpPr txBox="1"/>
          <p:nvPr/>
        </p:nvSpPr>
        <p:spPr>
          <a:xfrm>
            <a:off x="7456485" y="4179887"/>
            <a:ext cx="1512900" cy="639900"/>
          </a:xfrm>
          <a:prstGeom prst="rect">
            <a:avLst/>
          </a:prstGeom>
          <a:solidFill>
            <a:srgbClr val="3CBD3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rPr b="0" i="0" lang="en-US" sz="1800" u="none" cap="none" strike="noStrike">
                <a:solidFill>
                  <a:schemeClr val="lt1"/>
                </a:solidFill>
                <a:latin typeface="Helvetica Neue"/>
                <a:ea typeface="Helvetica Neue"/>
                <a:cs typeface="Helvetica Neue"/>
                <a:sym typeface="Helvetica Neue"/>
              </a:rPr>
              <a:t>Sales of our software </a:t>
            </a:r>
            <a:endParaRPr/>
          </a:p>
        </p:txBody>
      </p:sp>
      <p:sp>
        <p:nvSpPr>
          <p:cNvPr id="401" name="Google Shape;401;p17"/>
          <p:cNvSpPr/>
          <p:nvPr/>
        </p:nvSpPr>
        <p:spPr>
          <a:xfrm>
            <a:off x="7930650" y="2969250"/>
            <a:ext cx="1053900" cy="1012200"/>
          </a:xfrm>
          <a:prstGeom prst="star16">
            <a:avLst>
              <a:gd fmla="val 37500" name="adj"/>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7"/>
          <p:cNvSpPr txBox="1"/>
          <p:nvPr/>
        </p:nvSpPr>
        <p:spPr>
          <a:xfrm>
            <a:off x="7930650" y="3237300"/>
            <a:ext cx="1251600" cy="4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i="0" lang="en-US" sz="1800" u="none" cap="none" strike="noStrike">
                <a:solidFill>
                  <a:srgbClr val="000000"/>
                </a:solidFill>
                <a:latin typeface="Arial"/>
                <a:ea typeface="Arial"/>
                <a:cs typeface="Arial"/>
                <a:sym typeface="Arial"/>
              </a:rPr>
              <a:t> $5 / mo</a:t>
            </a:r>
            <a:endParaRPr/>
          </a:p>
        </p:txBody>
      </p:sp>
      <p:sp>
        <p:nvSpPr>
          <p:cNvPr id="403" name="Google Shape;403;p17"/>
          <p:cNvSpPr/>
          <p:nvPr/>
        </p:nvSpPr>
        <p:spPr>
          <a:xfrm>
            <a:off x="479500" y="5547750"/>
            <a:ext cx="1053900" cy="1012200"/>
          </a:xfrm>
          <a:prstGeom prst="star16">
            <a:avLst>
              <a:gd fmla="val 37500" name="adj"/>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7"/>
          <p:cNvSpPr txBox="1"/>
          <p:nvPr/>
        </p:nvSpPr>
        <p:spPr>
          <a:xfrm>
            <a:off x="549000" y="5815800"/>
            <a:ext cx="788400" cy="4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i="0" lang="en-US" sz="1800" u="none" cap="none" strike="noStrike">
                <a:solidFill>
                  <a:srgbClr val="000000"/>
                </a:solidFill>
                <a:latin typeface="Arial"/>
                <a:ea typeface="Arial"/>
                <a:cs typeface="Arial"/>
                <a:sym typeface="Arial"/>
              </a:rPr>
              <a:t> $249</a:t>
            </a:r>
            <a:endParaRPr/>
          </a:p>
        </p:txBody>
      </p:sp>
      <p:sp>
        <p:nvSpPr>
          <p:cNvPr id="405" name="Google Shape;405;p17"/>
          <p:cNvSpPr/>
          <p:nvPr/>
        </p:nvSpPr>
        <p:spPr>
          <a:xfrm>
            <a:off x="6178050" y="5636250"/>
            <a:ext cx="1053900" cy="1012200"/>
          </a:xfrm>
          <a:prstGeom prst="star16">
            <a:avLst>
              <a:gd fmla="val 37500" name="adj"/>
            </a:avLst>
          </a:prstGeom>
          <a:solidFill>
            <a:srgbClr val="FFFF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7"/>
          <p:cNvSpPr txBox="1"/>
          <p:nvPr/>
        </p:nvSpPr>
        <p:spPr>
          <a:xfrm>
            <a:off x="6330450" y="5904300"/>
            <a:ext cx="788400" cy="4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rPr b="1" i="0" lang="en-US" sz="1800" u="none" cap="none" strike="noStrike">
                <a:solidFill>
                  <a:srgbClr val="000000"/>
                </a:solidFill>
                <a:latin typeface="Arial"/>
                <a:ea typeface="Arial"/>
                <a:cs typeface="Arial"/>
                <a:sym typeface="Arial"/>
              </a:rPr>
              <a:t> $99</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10" name="Shape 410"/>
        <p:cNvGrpSpPr/>
        <p:nvPr/>
      </p:nvGrpSpPr>
      <p:grpSpPr>
        <a:xfrm>
          <a:off x="0" y="0"/>
          <a:ext cx="0" cy="0"/>
          <a:chOff x="0" y="0"/>
          <a:chExt cx="0" cy="0"/>
        </a:xfrm>
      </p:grpSpPr>
      <p:sp>
        <p:nvSpPr>
          <p:cNvPr id="411" name="Google Shape;411;p18"/>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8"/>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8"/>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14" name="Google Shape;414;p18"/>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15" name="Google Shape;415;p18"/>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 Market Fit and Competition</a:t>
            </a:r>
            <a:endParaRPr sz="3200">
              <a:solidFill>
                <a:srgbClr val="F3F3F3"/>
              </a:solidFill>
              <a:latin typeface="Helvetica Neue"/>
              <a:ea typeface="Helvetica Neue"/>
              <a:cs typeface="Helvetica Neue"/>
              <a:sym typeface="Helvetica Neue"/>
            </a:endParaRPr>
          </a:p>
        </p:txBody>
      </p:sp>
      <p:sp>
        <p:nvSpPr>
          <p:cNvPr id="416" name="Google Shape;416;p18"/>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417" name="Google Shape;417;p18"/>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aphicFrame>
        <p:nvGraphicFramePr>
          <p:cNvPr id="418" name="Google Shape;418;p18"/>
          <p:cNvGraphicFramePr/>
          <p:nvPr/>
        </p:nvGraphicFramePr>
        <p:xfrm>
          <a:off x="422700" y="1896913"/>
          <a:ext cx="3000000" cy="3000000"/>
        </p:xfrm>
        <a:graphic>
          <a:graphicData uri="http://schemas.openxmlformats.org/drawingml/2006/table">
            <a:tbl>
              <a:tblPr>
                <a:noFill/>
                <a:tableStyleId>{1687E17F-A907-40D1-89B6-4DF4D0D7F3AA}</a:tableStyleId>
              </a:tblPr>
              <a:tblGrid>
                <a:gridCol w="1677575"/>
                <a:gridCol w="1059775"/>
                <a:gridCol w="1507700"/>
                <a:gridCol w="1229650"/>
                <a:gridCol w="1368675"/>
                <a:gridCol w="1368675"/>
              </a:tblGrid>
              <a:tr h="920975">
                <a:tc>
                  <a:txBody>
                    <a:bodyPr>
                      <a:noAutofit/>
                    </a:bodyPr>
                    <a:lstStyle/>
                    <a:p>
                      <a:pPr indent="0" lvl="0" marL="0" marR="0" rtl="0" algn="l">
                        <a:lnSpc>
                          <a:spcPct val="100000"/>
                        </a:lnSpc>
                        <a:spcBef>
                          <a:spcPts val="0"/>
                        </a:spcBef>
                        <a:spcAft>
                          <a:spcPts val="0"/>
                        </a:spcAft>
                        <a:buClr>
                          <a:srgbClr val="000000"/>
                        </a:buClr>
                        <a:buFont typeface="Arial"/>
                        <a:buNone/>
                      </a:pPr>
                      <a:r>
                        <a:t/>
                      </a:r>
                      <a:endParaRPr b="1" sz="1800" u="none" cap="none" strike="noStrike">
                        <a:highlight>
                          <a:srgbClr val="FFFFFF"/>
                        </a:highlight>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Digital sound quality</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Сheap exploitation</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Quick launch</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Spectral efficiency</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Coverage area</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r>
              <a:tr h="562925">
                <a:tc>
                  <a:txBody>
                    <a:bodyPr>
                      <a:noAutofit/>
                    </a:bodyPr>
                    <a:lstStyle/>
                    <a:p>
                      <a:pPr indent="0" lvl="0" marL="0" marR="0" rtl="0" algn="l">
                        <a:lnSpc>
                          <a:spcPct val="100000"/>
                        </a:lnSpc>
                        <a:spcBef>
                          <a:spcPts val="0"/>
                        </a:spcBef>
                        <a:spcAft>
                          <a:spcPts val="0"/>
                        </a:spcAft>
                        <a:buClr>
                          <a:srgbClr val="FFFFFF"/>
                        </a:buClr>
                        <a:buFont typeface="Arial"/>
                        <a:buNone/>
                      </a:pPr>
                      <a:r>
                        <a:rPr b="1" lang="en-US" sz="2400" u="none" cap="none" strike="noStrike">
                          <a:solidFill>
                            <a:srgbClr val="FFFFFF"/>
                          </a:solidFill>
                        </a:rPr>
                        <a:t>TreeTalk</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30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30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30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30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30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62925">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Analog radios / </a:t>
                      </a:r>
                      <a:r>
                        <a:rPr b="1" lang="en-US" sz="1800">
                          <a:solidFill>
                            <a:srgbClr val="FFFFFF"/>
                          </a:solidFill>
                        </a:rPr>
                        <a:t>intercoms</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24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r>
              <a:tr h="562925">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Digital radios</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24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24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FE2F3"/>
                    </a:solidFill>
                  </a:tcPr>
                </a:tc>
              </a:tr>
              <a:tr h="562925">
                <a:tc>
                  <a:txBody>
                    <a:bodyPr>
                      <a:noAutofit/>
                    </a:bodyPr>
                    <a:lstStyle/>
                    <a:p>
                      <a:pPr indent="0" lvl="0" marL="0" marR="0" rtl="0" algn="l">
                        <a:lnSpc>
                          <a:spcPct val="100000"/>
                        </a:lnSpc>
                        <a:spcBef>
                          <a:spcPts val="0"/>
                        </a:spcBef>
                        <a:spcAft>
                          <a:spcPts val="0"/>
                        </a:spcAft>
                        <a:buClr>
                          <a:srgbClr val="FFFFFF"/>
                        </a:buClr>
                        <a:buFont typeface="Arial"/>
                        <a:buNone/>
                      </a:pPr>
                      <a:r>
                        <a:rPr b="1" lang="en-US" sz="1800" u="none" cap="none" strike="noStrike">
                          <a:solidFill>
                            <a:srgbClr val="FFFFFF"/>
                          </a:solidFill>
                        </a:rPr>
                        <a:t>Digital trunked systems</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A8EE"/>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24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000000"/>
                        </a:buClr>
                        <a:buFont typeface="Arial"/>
                        <a:buNone/>
                      </a:pPr>
                      <a:r>
                        <a:t/>
                      </a:r>
                      <a:endParaRPr b="1" sz="2400" u="none" cap="none" strike="noStrike">
                        <a:solidFill>
                          <a:srgbClr val="38761D"/>
                        </a:solidFill>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c>
                  <a:txBody>
                    <a:bodyPr>
                      <a:noAutofit/>
                    </a:bodyPr>
                    <a:lstStyle/>
                    <a:p>
                      <a:pPr indent="0" lvl="0" marL="0" marR="0" rtl="0" algn="ctr">
                        <a:lnSpc>
                          <a:spcPct val="100000"/>
                        </a:lnSpc>
                        <a:spcBef>
                          <a:spcPts val="0"/>
                        </a:spcBef>
                        <a:spcAft>
                          <a:spcPts val="0"/>
                        </a:spcAft>
                        <a:buClr>
                          <a:srgbClr val="38761D"/>
                        </a:buClr>
                        <a:buFont typeface="Arial"/>
                        <a:buNone/>
                      </a:pPr>
                      <a:r>
                        <a:rPr b="1" lang="en-US" sz="2400" u="none" cap="none" strike="noStrike">
                          <a:solidFill>
                            <a:srgbClr val="38761D"/>
                          </a:solidFill>
                        </a:rPr>
                        <a:t>V</a:t>
                      </a:r>
                      <a:endParaRPr/>
                    </a:p>
                  </a:txBody>
                  <a:tcPr marT="91425" marB="91425" marR="91425" marL="91425">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0E0E3"/>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22" name="Shape 422"/>
        <p:cNvGrpSpPr/>
        <p:nvPr/>
      </p:nvGrpSpPr>
      <p:grpSpPr>
        <a:xfrm>
          <a:off x="0" y="0"/>
          <a:ext cx="0" cy="0"/>
          <a:chOff x="0" y="0"/>
          <a:chExt cx="0" cy="0"/>
        </a:xfrm>
      </p:grpSpPr>
      <p:sp>
        <p:nvSpPr>
          <p:cNvPr id="423" name="Google Shape;423;p19"/>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26" name="Google Shape;426;p19"/>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27" name="Google Shape;427;p19"/>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 Product Line Expansion </a:t>
            </a:r>
            <a:r>
              <a:rPr lang="en-US" sz="1800">
                <a:solidFill>
                  <a:srgbClr val="F3F3F3"/>
                </a:solidFill>
                <a:latin typeface="Helvetica Neue"/>
                <a:ea typeface="Helvetica Neue"/>
                <a:cs typeface="Helvetica Neue"/>
                <a:sym typeface="Helvetica Neue"/>
              </a:rPr>
              <a:t>(in development)</a:t>
            </a:r>
            <a:endParaRPr sz="1800">
              <a:solidFill>
                <a:srgbClr val="F3F3F3"/>
              </a:solidFill>
              <a:latin typeface="Helvetica Neue"/>
              <a:ea typeface="Helvetica Neue"/>
              <a:cs typeface="Helvetica Neue"/>
              <a:sym typeface="Helvetica Neue"/>
            </a:endParaRPr>
          </a:p>
        </p:txBody>
      </p:sp>
      <p:sp>
        <p:nvSpPr>
          <p:cNvPr id="428" name="Google Shape;428;p19"/>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429" name="Google Shape;429;p19"/>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pSp>
        <p:nvGrpSpPr>
          <p:cNvPr id="430" name="Google Shape;430;p19"/>
          <p:cNvGrpSpPr/>
          <p:nvPr/>
        </p:nvGrpSpPr>
        <p:grpSpPr>
          <a:xfrm>
            <a:off x="5534149" y="3856450"/>
            <a:ext cx="3460762" cy="2391396"/>
            <a:chOff x="280802" y="931709"/>
            <a:chExt cx="3311100" cy="2625600"/>
          </a:xfrm>
        </p:grpSpPr>
        <p:sp>
          <p:nvSpPr>
            <p:cNvPr id="431" name="Google Shape;431;p19"/>
            <p:cNvSpPr/>
            <p:nvPr/>
          </p:nvSpPr>
          <p:spPr>
            <a:xfrm>
              <a:off x="280802" y="931709"/>
              <a:ext cx="3311100" cy="2625600"/>
            </a:xfrm>
            <a:prstGeom prst="rect">
              <a:avLst/>
            </a:prstGeom>
            <a:solidFill>
              <a:srgbClr val="FFFFFF"/>
            </a:solidFill>
            <a:ln cap="flat" cmpd="sng" w="38100">
              <a:solidFill>
                <a:srgbClr val="3A44A8"/>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US" sz="1800"/>
                <a:t>Instant-call Messenger</a:t>
              </a:r>
              <a:r>
                <a:rPr lang="en-US" sz="1800"/>
                <a:t> </a:t>
              </a:r>
              <a:endParaRPr sz="1800"/>
            </a:p>
          </p:txBody>
        </p:sp>
        <p:pic>
          <p:nvPicPr>
            <p:cNvPr id="432" name="Google Shape;432;p19"/>
            <p:cNvPicPr preferRelativeResize="0"/>
            <p:nvPr/>
          </p:nvPicPr>
          <p:blipFill>
            <a:blip r:embed="rId4">
              <a:alphaModFix/>
            </a:blip>
            <a:stretch>
              <a:fillRect/>
            </a:stretch>
          </p:blipFill>
          <p:spPr>
            <a:xfrm>
              <a:off x="691047" y="1087566"/>
              <a:ext cx="2490276" cy="1944675"/>
            </a:xfrm>
            <a:prstGeom prst="rect">
              <a:avLst/>
            </a:prstGeom>
            <a:noFill/>
            <a:ln>
              <a:noFill/>
            </a:ln>
          </p:spPr>
        </p:pic>
      </p:grpSp>
      <p:grpSp>
        <p:nvGrpSpPr>
          <p:cNvPr id="433" name="Google Shape;433;p19"/>
          <p:cNvGrpSpPr/>
          <p:nvPr/>
        </p:nvGrpSpPr>
        <p:grpSpPr>
          <a:xfrm>
            <a:off x="5534026" y="1397450"/>
            <a:ext cx="3460654" cy="2357303"/>
            <a:chOff x="2113481" y="1336181"/>
            <a:chExt cx="3391800" cy="2691600"/>
          </a:xfrm>
        </p:grpSpPr>
        <p:sp>
          <p:nvSpPr>
            <p:cNvPr id="434" name="Google Shape;434;p19"/>
            <p:cNvSpPr/>
            <p:nvPr/>
          </p:nvSpPr>
          <p:spPr>
            <a:xfrm>
              <a:off x="2113481" y="1336181"/>
              <a:ext cx="3391800" cy="2691600"/>
            </a:xfrm>
            <a:prstGeom prst="rect">
              <a:avLst/>
            </a:prstGeom>
            <a:solidFill>
              <a:srgbClr val="FFFFFF"/>
            </a:solidFill>
            <a:ln cap="flat" cmpd="sng" w="38100">
              <a:solidFill>
                <a:srgbClr val="3A44A8"/>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2400"/>
                </a:spcBef>
                <a:spcAft>
                  <a:spcPts val="600"/>
                </a:spcAft>
                <a:buNone/>
              </a:pPr>
              <a:r>
                <a:rPr b="1" lang="en-US" sz="1800">
                  <a:solidFill>
                    <a:schemeClr val="dk1"/>
                  </a:solidFill>
                </a:rPr>
                <a:t>Handheld Communicator</a:t>
              </a:r>
              <a:endParaRPr sz="1800"/>
            </a:p>
          </p:txBody>
        </p:sp>
        <p:pic>
          <p:nvPicPr>
            <p:cNvPr descr="TreeTalk handheld" id="435" name="Google Shape;435;p19" title="TreeTalk_handheld"/>
            <p:cNvPicPr preferRelativeResize="0"/>
            <p:nvPr/>
          </p:nvPicPr>
          <p:blipFill rotWithShape="1">
            <a:blip r:embed="rId5">
              <a:alphaModFix/>
            </a:blip>
            <a:srcRect b="0" l="0" r="0" t="0"/>
            <a:stretch/>
          </p:blipFill>
          <p:spPr>
            <a:xfrm>
              <a:off x="3284776" y="1515303"/>
              <a:ext cx="1049201" cy="1592059"/>
            </a:xfrm>
            <a:prstGeom prst="rect">
              <a:avLst/>
            </a:prstGeom>
            <a:noFill/>
            <a:ln>
              <a:noFill/>
            </a:ln>
          </p:spPr>
        </p:pic>
      </p:grpSp>
      <p:grpSp>
        <p:nvGrpSpPr>
          <p:cNvPr id="436" name="Google Shape;436;p19"/>
          <p:cNvGrpSpPr/>
          <p:nvPr/>
        </p:nvGrpSpPr>
        <p:grpSpPr>
          <a:xfrm>
            <a:off x="169175" y="1397450"/>
            <a:ext cx="5241000" cy="4850400"/>
            <a:chOff x="441225" y="1262313"/>
            <a:chExt cx="5241000" cy="4850400"/>
          </a:xfrm>
        </p:grpSpPr>
        <p:sp>
          <p:nvSpPr>
            <p:cNvPr id="437" name="Google Shape;437;p19"/>
            <p:cNvSpPr/>
            <p:nvPr/>
          </p:nvSpPr>
          <p:spPr>
            <a:xfrm>
              <a:off x="441225" y="1262313"/>
              <a:ext cx="5241000" cy="4850400"/>
            </a:xfrm>
            <a:prstGeom prst="rect">
              <a:avLst/>
            </a:prstGeom>
            <a:solidFill>
              <a:srgbClr val="FFFFFF"/>
            </a:solidFill>
            <a:ln cap="flat" cmpd="sng" w="38100">
              <a:solidFill>
                <a:srgbClr val="3A44A8"/>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00000"/>
                </a:lnSpc>
                <a:spcBef>
                  <a:spcPts val="2400"/>
                </a:spcBef>
                <a:spcAft>
                  <a:spcPts val="600"/>
                </a:spcAft>
                <a:buNone/>
              </a:pPr>
              <a:r>
                <a:rPr b="1" lang="en-US" sz="1800">
                  <a:solidFill>
                    <a:schemeClr val="dk1"/>
                  </a:solidFill>
                </a:rPr>
                <a:t>Wireless intercom modules</a:t>
              </a:r>
              <a:endParaRPr sz="1800"/>
            </a:p>
          </p:txBody>
        </p:sp>
        <p:pic>
          <p:nvPicPr>
            <p:cNvPr descr="TT_ATM" id="438" name="Google Shape;438;p19" title="TT_ATM"/>
            <p:cNvPicPr preferRelativeResize="0"/>
            <p:nvPr/>
          </p:nvPicPr>
          <p:blipFill>
            <a:blip r:embed="rId6">
              <a:alphaModFix/>
            </a:blip>
            <a:stretch>
              <a:fillRect/>
            </a:stretch>
          </p:blipFill>
          <p:spPr>
            <a:xfrm>
              <a:off x="532800" y="1541175"/>
              <a:ext cx="2068975" cy="1916850"/>
            </a:xfrm>
            <a:prstGeom prst="rect">
              <a:avLst/>
            </a:prstGeom>
            <a:noFill/>
            <a:ln>
              <a:noFill/>
            </a:ln>
          </p:spPr>
        </p:pic>
        <p:pic>
          <p:nvPicPr>
            <p:cNvPr descr="Unmanned1" id="439" name="Google Shape;439;p19" title="Unmanned1"/>
            <p:cNvPicPr preferRelativeResize="0"/>
            <p:nvPr/>
          </p:nvPicPr>
          <p:blipFill>
            <a:blip r:embed="rId7">
              <a:alphaModFix/>
            </a:blip>
            <a:stretch>
              <a:fillRect/>
            </a:stretch>
          </p:blipFill>
          <p:spPr>
            <a:xfrm>
              <a:off x="2800525" y="1541175"/>
              <a:ext cx="2726650" cy="1916850"/>
            </a:xfrm>
            <a:prstGeom prst="rect">
              <a:avLst/>
            </a:prstGeom>
            <a:noFill/>
            <a:ln>
              <a:noFill/>
            </a:ln>
          </p:spPr>
        </p:pic>
        <p:pic>
          <p:nvPicPr>
            <p:cNvPr descr="TT_box" id="440" name="Google Shape;440;p19" title="TT_box"/>
            <p:cNvPicPr preferRelativeResize="0"/>
            <p:nvPr/>
          </p:nvPicPr>
          <p:blipFill>
            <a:blip r:embed="rId8">
              <a:alphaModFix/>
            </a:blip>
            <a:stretch>
              <a:fillRect/>
            </a:stretch>
          </p:blipFill>
          <p:spPr>
            <a:xfrm>
              <a:off x="1008525" y="3721300"/>
              <a:ext cx="4106400" cy="171955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44" name="Shape 444"/>
        <p:cNvGrpSpPr/>
        <p:nvPr/>
      </p:nvGrpSpPr>
      <p:grpSpPr>
        <a:xfrm>
          <a:off x="0" y="0"/>
          <a:ext cx="0" cy="0"/>
          <a:chOff x="0" y="0"/>
          <a:chExt cx="0" cy="0"/>
        </a:xfrm>
      </p:grpSpPr>
      <p:sp>
        <p:nvSpPr>
          <p:cNvPr id="445" name="Google Shape;445;p20"/>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48" name="Google Shape;448;p20"/>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49" name="Google Shape;449;p20"/>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TreeTalk Core Team</a:t>
            </a:r>
            <a:endParaRPr sz="3200">
              <a:solidFill>
                <a:srgbClr val="F3F3F3"/>
              </a:solidFill>
              <a:latin typeface="Helvetica Neue"/>
              <a:ea typeface="Helvetica Neue"/>
              <a:cs typeface="Helvetica Neue"/>
              <a:sym typeface="Helvetica Neue"/>
            </a:endParaRPr>
          </a:p>
        </p:txBody>
      </p:sp>
      <p:sp>
        <p:nvSpPr>
          <p:cNvPr id="450" name="Google Shape;450;p20"/>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451" name="Google Shape;451;p20"/>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pic>
        <p:nvPicPr>
          <p:cNvPr id="452" name="Google Shape;452;p20"/>
          <p:cNvPicPr preferRelativeResize="0"/>
          <p:nvPr/>
        </p:nvPicPr>
        <p:blipFill rotWithShape="1">
          <a:blip r:embed="rId4">
            <a:alphaModFix/>
          </a:blip>
          <a:srcRect b="0" l="0" r="0" t="0"/>
          <a:stretch/>
        </p:blipFill>
        <p:spPr>
          <a:xfrm>
            <a:off x="5952750" y="4533917"/>
            <a:ext cx="2896500" cy="1629900"/>
          </a:xfrm>
          <a:prstGeom prst="rect">
            <a:avLst/>
          </a:prstGeom>
          <a:noFill/>
          <a:ln>
            <a:noFill/>
          </a:ln>
        </p:spPr>
      </p:pic>
      <p:pic>
        <p:nvPicPr>
          <p:cNvPr id="453" name="Google Shape;453;p20"/>
          <p:cNvPicPr preferRelativeResize="0"/>
          <p:nvPr/>
        </p:nvPicPr>
        <p:blipFill rotWithShape="1">
          <a:blip r:embed="rId5">
            <a:alphaModFix/>
          </a:blip>
          <a:srcRect b="0" l="0" r="0" t="0"/>
          <a:stretch/>
        </p:blipFill>
        <p:spPr>
          <a:xfrm>
            <a:off x="98246" y="4538362"/>
            <a:ext cx="2896500" cy="1629900"/>
          </a:xfrm>
          <a:prstGeom prst="rect">
            <a:avLst/>
          </a:prstGeom>
          <a:noFill/>
          <a:ln>
            <a:noFill/>
          </a:ln>
        </p:spPr>
      </p:pic>
      <p:pic>
        <p:nvPicPr>
          <p:cNvPr id="454" name="Google Shape;454;p20"/>
          <p:cNvPicPr preferRelativeResize="0"/>
          <p:nvPr/>
        </p:nvPicPr>
        <p:blipFill rotWithShape="1">
          <a:blip r:embed="rId6">
            <a:alphaModFix/>
          </a:blip>
          <a:srcRect b="0" l="0" r="0" t="0"/>
          <a:stretch/>
        </p:blipFill>
        <p:spPr>
          <a:xfrm>
            <a:off x="2985898" y="4411087"/>
            <a:ext cx="3027000" cy="1703400"/>
          </a:xfrm>
          <a:prstGeom prst="rect">
            <a:avLst/>
          </a:prstGeom>
          <a:noFill/>
          <a:ln>
            <a:noFill/>
          </a:ln>
        </p:spPr>
      </p:pic>
      <p:pic>
        <p:nvPicPr>
          <p:cNvPr id="455" name="Google Shape;455;p20"/>
          <p:cNvPicPr preferRelativeResize="0"/>
          <p:nvPr/>
        </p:nvPicPr>
        <p:blipFill rotWithShape="1">
          <a:blip r:embed="rId7">
            <a:alphaModFix/>
          </a:blip>
          <a:srcRect b="0" l="0" r="0" t="0"/>
          <a:stretch/>
        </p:blipFill>
        <p:spPr>
          <a:xfrm>
            <a:off x="4897478" y="1706825"/>
            <a:ext cx="4148400" cy="2334300"/>
          </a:xfrm>
          <a:prstGeom prst="rect">
            <a:avLst/>
          </a:prstGeom>
          <a:noFill/>
          <a:ln>
            <a:noFill/>
          </a:ln>
        </p:spPr>
      </p:pic>
      <p:pic>
        <p:nvPicPr>
          <p:cNvPr id="456" name="Google Shape;456;p20"/>
          <p:cNvPicPr preferRelativeResize="0"/>
          <p:nvPr/>
        </p:nvPicPr>
        <p:blipFill rotWithShape="1">
          <a:blip r:embed="rId8">
            <a:alphaModFix/>
          </a:blip>
          <a:srcRect b="0" l="0" r="0" t="0"/>
          <a:stretch/>
        </p:blipFill>
        <p:spPr>
          <a:xfrm>
            <a:off x="153847" y="1406300"/>
            <a:ext cx="4909800" cy="2762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8CC0EE"/>
            </a:gs>
            <a:gs pos="32000">
              <a:schemeClr val="accent6"/>
            </a:gs>
            <a:gs pos="66000">
              <a:srgbClr val="FFFFFF"/>
            </a:gs>
            <a:gs pos="100000">
              <a:srgbClr val="3CBD39">
                <a:alpha val="6274"/>
              </a:srgbClr>
            </a:gs>
          </a:gsLst>
          <a:lin ang="18900044" scaled="0"/>
        </a:gradFill>
      </p:bgPr>
    </p:bg>
    <p:spTree>
      <p:nvGrpSpPr>
        <p:cNvPr id="461" name="Shape 461"/>
        <p:cNvGrpSpPr/>
        <p:nvPr/>
      </p:nvGrpSpPr>
      <p:grpSpPr>
        <a:xfrm>
          <a:off x="0" y="0"/>
          <a:ext cx="0" cy="0"/>
          <a:chOff x="0" y="0"/>
          <a:chExt cx="0" cy="0"/>
        </a:xfrm>
      </p:grpSpPr>
      <p:pic>
        <p:nvPicPr>
          <p:cNvPr id="462" name="Google Shape;462;p21"/>
          <p:cNvPicPr preferRelativeResize="0"/>
          <p:nvPr/>
        </p:nvPicPr>
        <p:blipFill rotWithShape="1">
          <a:blip r:embed="rId3">
            <a:alphaModFix/>
          </a:blip>
          <a:srcRect b="0" l="50236" r="0" t="0"/>
          <a:stretch/>
        </p:blipFill>
        <p:spPr>
          <a:xfrm>
            <a:off x="311325" y="4339175"/>
            <a:ext cx="1441200" cy="2260500"/>
          </a:xfrm>
          <a:prstGeom prst="rect">
            <a:avLst/>
          </a:prstGeom>
          <a:noFill/>
          <a:ln>
            <a:noFill/>
          </a:ln>
        </p:spPr>
      </p:pic>
      <p:sp>
        <p:nvSpPr>
          <p:cNvPr id="463" name="Google Shape;463;p21"/>
          <p:cNvSpPr/>
          <p:nvPr/>
        </p:nvSpPr>
        <p:spPr>
          <a:xfrm>
            <a:off x="5392175" y="584350"/>
            <a:ext cx="3751800" cy="1117500"/>
          </a:xfrm>
          <a:prstGeom prst="rect">
            <a:avLst/>
          </a:prstGeom>
          <a:solidFill>
            <a:srgbClr val="3A44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pic>
        <p:nvPicPr>
          <p:cNvPr id="464" name="Google Shape;464;p21"/>
          <p:cNvPicPr preferRelativeResize="0"/>
          <p:nvPr>
            <p:ph idx="4294967295" type="body"/>
          </p:nvPr>
        </p:nvPicPr>
        <p:blipFill rotWithShape="1">
          <a:blip r:embed="rId4">
            <a:alphaModFix/>
          </a:blip>
          <a:srcRect b="0" l="0" r="0" t="9"/>
          <a:stretch/>
        </p:blipFill>
        <p:spPr>
          <a:xfrm>
            <a:off x="521090" y="2867613"/>
            <a:ext cx="769200" cy="1122900"/>
          </a:xfrm>
          <a:prstGeom prst="rect">
            <a:avLst/>
          </a:prstGeom>
          <a:noFill/>
          <a:ln>
            <a:noFill/>
          </a:ln>
          <a:effectLst>
            <a:outerShdw blurRad="57150" rotWithShape="0" algn="bl" dir="5400000" dist="19050">
              <a:srgbClr val="000000">
                <a:alpha val="50000"/>
              </a:srgbClr>
            </a:outerShdw>
          </a:effectLst>
        </p:spPr>
      </p:pic>
      <p:sp>
        <p:nvSpPr>
          <p:cNvPr id="465" name="Google Shape;465;p21"/>
          <p:cNvSpPr txBox="1"/>
          <p:nvPr/>
        </p:nvSpPr>
        <p:spPr>
          <a:xfrm>
            <a:off x="2213850" y="2627900"/>
            <a:ext cx="6527700" cy="801300"/>
          </a:xfrm>
          <a:prstGeom prst="rect">
            <a:avLst/>
          </a:prstGeom>
          <a:noFill/>
          <a:ln cap="flat" cmpd="sng" w="9525">
            <a:solidFill>
              <a:srgbClr val="FFFFFF">
                <a:alpha val="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4400" u="none" cap="none" strike="noStrike">
                <a:solidFill>
                  <a:srgbClr val="083368"/>
                </a:solidFill>
                <a:latin typeface="Roboto"/>
                <a:ea typeface="Roboto"/>
                <a:cs typeface="Roboto"/>
                <a:sym typeface="Roboto"/>
              </a:rPr>
              <a:t>TreeTalk</a:t>
            </a:r>
            <a:endParaRPr>
              <a:latin typeface="Roboto"/>
              <a:ea typeface="Roboto"/>
              <a:cs typeface="Roboto"/>
              <a:sym typeface="Roboto"/>
            </a:endParaRPr>
          </a:p>
        </p:txBody>
      </p:sp>
      <p:cxnSp>
        <p:nvCxnSpPr>
          <p:cNvPr id="466" name="Google Shape;466;p21"/>
          <p:cNvCxnSpPr/>
          <p:nvPr/>
        </p:nvCxnSpPr>
        <p:spPr>
          <a:xfrm>
            <a:off x="2213850" y="3429075"/>
            <a:ext cx="6527700" cy="0"/>
          </a:xfrm>
          <a:prstGeom prst="straightConnector1">
            <a:avLst/>
          </a:prstGeom>
          <a:noFill/>
          <a:ln cap="flat" cmpd="sng" w="9525">
            <a:solidFill>
              <a:schemeClr val="dk2"/>
            </a:solidFill>
            <a:prstDash val="solid"/>
            <a:round/>
            <a:headEnd len="med" w="med" type="none"/>
            <a:tailEnd len="med" w="med" type="none"/>
          </a:ln>
        </p:spPr>
      </p:cxnSp>
      <p:sp>
        <p:nvSpPr>
          <p:cNvPr id="467" name="Google Shape;467;p21"/>
          <p:cNvSpPr txBox="1"/>
          <p:nvPr/>
        </p:nvSpPr>
        <p:spPr>
          <a:xfrm>
            <a:off x="2318575" y="3429075"/>
            <a:ext cx="6527700" cy="56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US" sz="2400">
                <a:solidFill>
                  <a:srgbClr val="083368"/>
                </a:solidFill>
                <a:latin typeface="Helvetica Neue"/>
                <a:ea typeface="Helvetica Neue"/>
                <a:cs typeface="Helvetica Neue"/>
                <a:sym typeface="Helvetica Neue"/>
              </a:rPr>
              <a:t>Instant Voice Telecommunications</a:t>
            </a:r>
            <a:endParaRPr i="1" sz="3000">
              <a:solidFill>
                <a:srgbClr val="083368"/>
              </a:solidFill>
              <a:latin typeface="Roboto"/>
              <a:ea typeface="Roboto"/>
              <a:cs typeface="Roboto"/>
              <a:sym typeface="Roboto"/>
            </a:endParaRPr>
          </a:p>
        </p:txBody>
      </p:sp>
      <p:sp>
        <p:nvSpPr>
          <p:cNvPr id="468" name="Google Shape;468;p21"/>
          <p:cNvSpPr txBox="1"/>
          <p:nvPr/>
        </p:nvSpPr>
        <p:spPr>
          <a:xfrm>
            <a:off x="5953125" y="584350"/>
            <a:ext cx="31905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83368"/>
              </a:buClr>
              <a:buFont typeface="Helvetica Neue"/>
              <a:buNone/>
            </a:pPr>
            <a:r>
              <a:rPr lang="en-US" sz="1800" u="sng">
                <a:solidFill>
                  <a:srgbClr val="F3F3F3"/>
                </a:solidFill>
                <a:latin typeface="Helvetica Neue"/>
                <a:ea typeface="Helvetica Neue"/>
                <a:cs typeface="Helvetica Neue"/>
                <a:sym typeface="Helvetica Neue"/>
                <a:hlinkClick r:id="rId5"/>
              </a:rPr>
              <a:t>http://www.Tree-Talk.com</a:t>
            </a:r>
            <a:endParaRPr>
              <a:solidFill>
                <a:srgbClr val="F3F3F3"/>
              </a:solidFill>
            </a:endParaRPr>
          </a:p>
          <a:p>
            <a:pPr indent="0" lvl="0" marL="0" rtl="0" algn="l">
              <a:spcBef>
                <a:spcPts val="0"/>
              </a:spcBef>
              <a:spcAft>
                <a:spcPts val="0"/>
              </a:spcAft>
              <a:buClr>
                <a:srgbClr val="083368"/>
              </a:buClr>
              <a:buFont typeface="Helvetica Neue"/>
              <a:buNone/>
            </a:pPr>
            <a:r>
              <a:rPr lang="en-US" sz="1800">
                <a:solidFill>
                  <a:srgbClr val="F3F3F3"/>
                </a:solidFill>
                <a:latin typeface="Helvetica Neue"/>
                <a:ea typeface="Helvetica Neue"/>
                <a:cs typeface="Helvetica Neue"/>
                <a:sym typeface="Helvetica Neue"/>
              </a:rPr>
              <a:t>info@Tree-Talk.com</a:t>
            </a:r>
            <a:endParaRPr>
              <a:solidFill>
                <a:srgbClr val="F3F3F3"/>
              </a:solidFill>
            </a:endParaRPr>
          </a:p>
        </p:txBody>
      </p:sp>
      <p:pic>
        <p:nvPicPr>
          <p:cNvPr id="469" name="Google Shape;469;p21"/>
          <p:cNvPicPr preferRelativeResize="0"/>
          <p:nvPr/>
        </p:nvPicPr>
        <p:blipFill rotWithShape="1">
          <a:blip r:embed="rId6">
            <a:alphaModFix/>
          </a:blip>
          <a:srcRect b="0" l="0" r="0" t="0"/>
          <a:stretch/>
        </p:blipFill>
        <p:spPr>
          <a:xfrm>
            <a:off x="4235075" y="584350"/>
            <a:ext cx="1157100" cy="1117500"/>
          </a:xfrm>
          <a:prstGeom prst="rect">
            <a:avLst/>
          </a:prstGeom>
          <a:noFill/>
          <a:ln>
            <a:noFill/>
          </a:ln>
        </p:spPr>
      </p:pic>
      <p:sp>
        <p:nvSpPr>
          <p:cNvPr id="470" name="Google Shape;470;p21"/>
          <p:cNvSpPr txBox="1"/>
          <p:nvPr/>
        </p:nvSpPr>
        <p:spPr>
          <a:xfrm>
            <a:off x="3683850" y="3990525"/>
            <a:ext cx="5057700" cy="561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i="1" lang="en-US" sz="1800">
                <a:solidFill>
                  <a:srgbClr val="083368"/>
                </a:solidFill>
              </a:rPr>
              <a:t>Welcome to the future of professional telecommunications!</a:t>
            </a:r>
            <a:endParaRPr>
              <a:solidFill>
                <a:schemeClr val="dk1"/>
              </a:solidFill>
            </a:endParaRPr>
          </a:p>
        </p:txBody>
      </p:sp>
      <p:pic>
        <p:nvPicPr>
          <p:cNvPr id="471" name="Google Shape;471;p21"/>
          <p:cNvPicPr preferRelativeResize="0"/>
          <p:nvPr/>
        </p:nvPicPr>
        <p:blipFill rotWithShape="1">
          <a:blip r:embed="rId7">
            <a:alphaModFix/>
          </a:blip>
          <a:srcRect b="11323" l="0" r="5132" t="0"/>
          <a:stretch/>
        </p:blipFill>
        <p:spPr>
          <a:xfrm>
            <a:off x="1752525" y="5335475"/>
            <a:ext cx="3565200" cy="1264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75" name="Shape 475"/>
        <p:cNvGrpSpPr/>
        <p:nvPr/>
      </p:nvGrpSpPr>
      <p:grpSpPr>
        <a:xfrm>
          <a:off x="0" y="0"/>
          <a:ext cx="0" cy="0"/>
          <a:chOff x="0" y="0"/>
          <a:chExt cx="0" cy="0"/>
        </a:xfrm>
      </p:grpSpPr>
      <p:sp>
        <p:nvSpPr>
          <p:cNvPr id="476" name="Google Shape;476;p22"/>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2"/>
          <p:cNvSpPr/>
          <p:nvPr/>
        </p:nvSpPr>
        <p:spPr>
          <a:xfrm>
            <a:off x="0" y="110615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79" name="Google Shape;479;p22"/>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80" name="Google Shape;480;p22"/>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481" name="Google Shape;481;p22"/>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482" name="Google Shape;482;p22"/>
          <p:cNvSpPr txBox="1"/>
          <p:nvPr/>
        </p:nvSpPr>
        <p:spPr>
          <a:xfrm>
            <a:off x="951275" y="286200"/>
            <a:ext cx="7967400" cy="63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3600" u="none" cap="none" strike="noStrike">
                <a:solidFill>
                  <a:srgbClr val="F3F3F3"/>
                </a:solidFill>
                <a:latin typeface="Helvetica Neue"/>
                <a:ea typeface="Helvetica Neue"/>
                <a:cs typeface="Helvetica Neue"/>
                <a:sym typeface="Helvetica Neue"/>
              </a:rPr>
              <a:t> Appendixes</a:t>
            </a:r>
            <a:endParaRPr>
              <a:solidFill>
                <a:srgbClr val="F3F3F3"/>
              </a:solidFill>
            </a:endParaRPr>
          </a:p>
        </p:txBody>
      </p:sp>
      <p:pic>
        <p:nvPicPr>
          <p:cNvPr id="483" name="Google Shape;483;p22"/>
          <p:cNvPicPr preferRelativeResize="0"/>
          <p:nvPr/>
        </p:nvPicPr>
        <p:blipFill rotWithShape="1">
          <a:blip r:embed="rId4">
            <a:alphaModFix/>
          </a:blip>
          <a:srcRect b="0" l="0" r="0" t="0"/>
          <a:stretch/>
        </p:blipFill>
        <p:spPr>
          <a:xfrm>
            <a:off x="207172" y="1425874"/>
            <a:ext cx="5820300" cy="2960700"/>
          </a:xfrm>
          <a:prstGeom prst="rect">
            <a:avLst/>
          </a:prstGeom>
          <a:noFill/>
          <a:ln>
            <a:noFill/>
          </a:ln>
        </p:spPr>
      </p:pic>
      <p:pic>
        <p:nvPicPr>
          <p:cNvPr id="484" name="Google Shape;484;p22"/>
          <p:cNvPicPr preferRelativeResize="0"/>
          <p:nvPr/>
        </p:nvPicPr>
        <p:blipFill rotWithShape="1">
          <a:blip r:embed="rId5">
            <a:alphaModFix/>
          </a:blip>
          <a:srcRect b="0" l="0" r="0" t="0"/>
          <a:stretch/>
        </p:blipFill>
        <p:spPr>
          <a:xfrm>
            <a:off x="3722017" y="3442060"/>
            <a:ext cx="5073600" cy="3101100"/>
          </a:xfrm>
          <a:prstGeom prst="rect">
            <a:avLst/>
          </a:prstGeom>
          <a:noFill/>
          <a:ln>
            <a:noFill/>
          </a:ln>
        </p:spPr>
      </p:pic>
      <p:sp>
        <p:nvSpPr>
          <p:cNvPr id="485" name="Google Shape;485;p22"/>
          <p:cNvSpPr txBox="1"/>
          <p:nvPr/>
        </p:nvSpPr>
        <p:spPr>
          <a:xfrm>
            <a:off x="6265525" y="1679700"/>
            <a:ext cx="2444100" cy="6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User interface</a:t>
            </a:r>
            <a:endParaRPr sz="2400"/>
          </a:p>
        </p:txBody>
      </p:sp>
      <p:sp>
        <p:nvSpPr>
          <p:cNvPr id="486" name="Google Shape;486;p22"/>
          <p:cNvSpPr txBox="1"/>
          <p:nvPr/>
        </p:nvSpPr>
        <p:spPr>
          <a:xfrm>
            <a:off x="281425" y="5767825"/>
            <a:ext cx="3214200" cy="9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Prototype of dispatcher’s app</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90" name="Shape 490"/>
        <p:cNvGrpSpPr/>
        <p:nvPr/>
      </p:nvGrpSpPr>
      <p:grpSpPr>
        <a:xfrm>
          <a:off x="0" y="0"/>
          <a:ext cx="0" cy="0"/>
          <a:chOff x="0" y="0"/>
          <a:chExt cx="0" cy="0"/>
        </a:xfrm>
      </p:grpSpPr>
      <p:sp>
        <p:nvSpPr>
          <p:cNvPr id="491" name="Google Shape;491;p23"/>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3"/>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94" name="Google Shape;494;p23"/>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95" name="Google Shape;495;p23"/>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496" name="Google Shape;496;p23"/>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497" name="Google Shape;497;p23"/>
          <p:cNvSpPr txBox="1"/>
          <p:nvPr/>
        </p:nvSpPr>
        <p:spPr>
          <a:xfrm>
            <a:off x="951275" y="286200"/>
            <a:ext cx="7967400" cy="63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3600" u="none" cap="none" strike="noStrike">
                <a:solidFill>
                  <a:srgbClr val="F3F3F3"/>
                </a:solidFill>
                <a:latin typeface="Helvetica Neue"/>
                <a:ea typeface="Helvetica Neue"/>
                <a:cs typeface="Helvetica Neue"/>
                <a:sym typeface="Helvetica Neue"/>
              </a:rPr>
              <a:t> </a:t>
            </a:r>
            <a:r>
              <a:rPr lang="en-US" sz="3600">
                <a:solidFill>
                  <a:srgbClr val="F3F3F3"/>
                </a:solidFill>
                <a:latin typeface="Helvetica Neue"/>
                <a:ea typeface="Helvetica Neue"/>
                <a:cs typeface="Helvetica Neue"/>
                <a:sym typeface="Helvetica Neue"/>
              </a:rPr>
              <a:t> Financial  Projections</a:t>
            </a:r>
            <a:endParaRPr sz="3600">
              <a:solidFill>
                <a:srgbClr val="F3F3F3"/>
              </a:solidFill>
              <a:latin typeface="Helvetica Neue"/>
              <a:ea typeface="Helvetica Neue"/>
              <a:cs typeface="Helvetica Neue"/>
              <a:sym typeface="Helvetica Neue"/>
            </a:endParaRPr>
          </a:p>
        </p:txBody>
      </p:sp>
      <p:graphicFrame>
        <p:nvGraphicFramePr>
          <p:cNvPr id="498" name="Google Shape;498;p23"/>
          <p:cNvGraphicFramePr/>
          <p:nvPr/>
        </p:nvGraphicFramePr>
        <p:xfrm>
          <a:off x="600462" y="1879225"/>
          <a:ext cx="3000000" cy="3000000"/>
        </p:xfrm>
        <a:graphic>
          <a:graphicData uri="http://schemas.openxmlformats.org/drawingml/2006/table">
            <a:tbl>
              <a:tblPr>
                <a:noFill/>
                <a:tableStyleId>{4400C898-E1C8-4513-AF61-DEAC65869153}</a:tableStyleId>
              </a:tblPr>
              <a:tblGrid>
                <a:gridCol w="6167350"/>
                <a:gridCol w="1642350"/>
              </a:tblGrid>
              <a:tr h="656875">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Capital required to obtain the positive cash </a:t>
                      </a:r>
                      <a:r>
                        <a:rPr lang="en-US" sz="1800">
                          <a:solidFill>
                            <a:schemeClr val="dk1"/>
                          </a:solidFill>
                        </a:rPr>
                        <a:t>flow</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$0.45M</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717825">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Capital required to break-even</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$1.2M</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r>
              <a:tr h="618075">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Initial addressable market</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$2B / year</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650575">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Total addressable market</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$10B / year</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E9F1F5"/>
                    </a:solidFill>
                  </a:tcPr>
                </a:tc>
              </a:tr>
              <a:tr h="659975">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Сustomer lifetime value (3-year basis)</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c>
                  <a:txBody>
                    <a:bodyPr>
                      <a:noAutofit/>
                    </a:bodyPr>
                    <a:lstStyle/>
                    <a:p>
                      <a:pPr indent="0" lvl="0" marL="0" marR="0" rtl="0" algn="l">
                        <a:lnSpc>
                          <a:spcPct val="100000"/>
                        </a:lnSpc>
                        <a:spcBef>
                          <a:spcPts val="0"/>
                        </a:spcBef>
                        <a:spcAft>
                          <a:spcPts val="0"/>
                        </a:spcAft>
                        <a:buClr>
                          <a:schemeClr val="dk1"/>
                        </a:buClr>
                        <a:buFont typeface="Arial"/>
                        <a:buNone/>
                      </a:pPr>
                      <a:r>
                        <a:rPr lang="en-US" sz="1800" u="none" cap="none" strike="noStrike">
                          <a:solidFill>
                            <a:schemeClr val="dk1"/>
                          </a:solidFill>
                        </a:rPr>
                        <a:t>  $280</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D0E3EA"/>
                    </a:solidFill>
                  </a:tcPr>
                </a:tc>
              </a:tr>
              <a:tr h="633950">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a:t>
                      </a:r>
                      <a:r>
                        <a:rPr b="1" i="0" lang="en-US" sz="1800" u="none" cap="none" strike="noStrike">
                          <a:solidFill>
                            <a:schemeClr val="dk1"/>
                          </a:solidFill>
                        </a:rPr>
                        <a:t>Payback period</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3CBD39">
                        <a:alpha val="23140"/>
                      </a:srgbClr>
                    </a:solidFill>
                  </a:tcPr>
                </a:tc>
                <a:tc>
                  <a:txBody>
                    <a:bodyPr>
                      <a:noAutofit/>
                    </a:bodyPr>
                    <a:lstStyle/>
                    <a:p>
                      <a:pPr indent="0" lvl="0" marL="0" marR="0" rtl="0" algn="l">
                        <a:lnSpc>
                          <a:spcPct val="100000"/>
                        </a:lnSpc>
                        <a:spcBef>
                          <a:spcPts val="0"/>
                        </a:spcBef>
                        <a:spcAft>
                          <a:spcPts val="0"/>
                        </a:spcAft>
                        <a:buClr>
                          <a:schemeClr val="dk1"/>
                        </a:buClr>
                        <a:buFont typeface="Calibri"/>
                        <a:buNone/>
                      </a:pPr>
                      <a:r>
                        <a:rPr lang="en-US" sz="1800" u="none" cap="none" strike="noStrike">
                          <a:solidFill>
                            <a:schemeClr val="dk1"/>
                          </a:solidFill>
                        </a:rPr>
                        <a:t>  </a:t>
                      </a:r>
                      <a:r>
                        <a:rPr b="1" i="0" lang="en-US" sz="1800" u="none" cap="none" strike="noStrike">
                          <a:solidFill>
                            <a:schemeClr val="dk1"/>
                          </a:solidFill>
                        </a:rPr>
                        <a:t>3 </a:t>
                      </a:r>
                      <a:r>
                        <a:rPr b="1" lang="en-US" sz="1800" u="none" cap="none" strike="noStrike">
                          <a:solidFill>
                            <a:schemeClr val="dk1"/>
                          </a:solidFill>
                        </a:rPr>
                        <a:t>years</a:t>
                      </a:r>
                      <a:endParaRPr/>
                    </a:p>
                  </a:txBody>
                  <a:tcPr marT="0" marB="0" marR="0" marL="0" anchor="ctr">
                    <a:lnL cap="flat" cmpd="sng" w="12700">
                      <a:solidFill>
                        <a:srgbClr val="4BACC6"/>
                      </a:solidFill>
                      <a:prstDash val="solid"/>
                      <a:round/>
                      <a:headEnd len="sm" w="sm" type="none"/>
                      <a:tailEnd len="sm" w="sm" type="none"/>
                    </a:lnL>
                    <a:lnR cap="flat" cmpd="sng" w="12700">
                      <a:solidFill>
                        <a:srgbClr val="4BACC6"/>
                      </a:solidFill>
                      <a:prstDash val="solid"/>
                      <a:round/>
                      <a:headEnd len="sm" w="sm" type="none"/>
                      <a:tailEnd len="sm" w="sm" type="none"/>
                    </a:lnR>
                    <a:lnT cap="flat" cmpd="sng" w="12700">
                      <a:solidFill>
                        <a:srgbClr val="4BACC6"/>
                      </a:solidFill>
                      <a:prstDash val="solid"/>
                      <a:round/>
                      <a:headEnd len="sm" w="sm" type="none"/>
                      <a:tailEnd len="sm" w="sm" type="none"/>
                    </a:lnT>
                    <a:lnB cap="flat" cmpd="sng" w="12700">
                      <a:solidFill>
                        <a:srgbClr val="4BACC6"/>
                      </a:solidFill>
                      <a:prstDash val="solid"/>
                      <a:round/>
                      <a:headEnd len="sm" w="sm" type="none"/>
                      <a:tailEnd len="sm" w="sm" type="none"/>
                    </a:lnB>
                    <a:solidFill>
                      <a:srgbClr val="3CBD39">
                        <a:alpha val="23140"/>
                      </a:srgbClr>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2" name="Shape 502"/>
        <p:cNvGrpSpPr/>
        <p:nvPr/>
      </p:nvGrpSpPr>
      <p:grpSpPr>
        <a:xfrm>
          <a:off x="0" y="0"/>
          <a:ext cx="0" cy="0"/>
          <a:chOff x="0" y="0"/>
          <a:chExt cx="0" cy="0"/>
        </a:xfrm>
      </p:grpSpPr>
      <p:sp>
        <p:nvSpPr>
          <p:cNvPr id="503" name="Google Shape;503;p24"/>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506" name="Google Shape;506;p24"/>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07" name="Google Shape;507;p24"/>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508" name="Google Shape;508;p24"/>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509" name="Google Shape;509;p24"/>
          <p:cNvSpPr txBox="1"/>
          <p:nvPr/>
        </p:nvSpPr>
        <p:spPr>
          <a:xfrm>
            <a:off x="951275" y="286200"/>
            <a:ext cx="7967400" cy="63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3600" u="none" cap="none" strike="noStrike">
                <a:solidFill>
                  <a:srgbClr val="F3F3F3"/>
                </a:solidFill>
                <a:latin typeface="Helvetica Neue"/>
                <a:ea typeface="Helvetica Neue"/>
                <a:cs typeface="Helvetica Neue"/>
                <a:sym typeface="Helvetica Neue"/>
              </a:rPr>
              <a:t> </a:t>
            </a:r>
            <a:r>
              <a:rPr lang="en-US" sz="3600">
                <a:solidFill>
                  <a:srgbClr val="F3F3F3"/>
                </a:solidFill>
                <a:latin typeface="Helvetica Neue"/>
                <a:ea typeface="Helvetica Neue"/>
                <a:cs typeface="Helvetica Neue"/>
                <a:sym typeface="Helvetica Neue"/>
              </a:rPr>
              <a:t> Field Tests</a:t>
            </a:r>
            <a:endParaRPr sz="3600">
              <a:solidFill>
                <a:srgbClr val="F3F3F3"/>
              </a:solidFill>
              <a:latin typeface="Helvetica Neue"/>
              <a:ea typeface="Helvetica Neue"/>
              <a:cs typeface="Helvetica Neue"/>
              <a:sym typeface="Helvetica Neue"/>
            </a:endParaRPr>
          </a:p>
        </p:txBody>
      </p:sp>
      <p:sp>
        <p:nvSpPr>
          <p:cNvPr id="510" name="Google Shape;510;p24"/>
          <p:cNvSpPr/>
          <p:nvPr/>
        </p:nvSpPr>
        <p:spPr>
          <a:xfrm>
            <a:off x="0" y="5597850"/>
            <a:ext cx="3751800" cy="5814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11" name="Google Shape;511;p24"/>
          <p:cNvSpPr txBox="1"/>
          <p:nvPr/>
        </p:nvSpPr>
        <p:spPr>
          <a:xfrm>
            <a:off x="236250" y="5527500"/>
            <a:ext cx="3772500" cy="70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hlink"/>
              </a:buClr>
              <a:buFont typeface="Arial"/>
              <a:buNone/>
            </a:pPr>
            <a:r>
              <a:rPr b="0" i="0" lang="en-US" sz="2400" u="sng" cap="none" strike="noStrike">
                <a:solidFill>
                  <a:srgbClr val="F3F3F3"/>
                </a:solidFill>
                <a:latin typeface="Arial"/>
                <a:ea typeface="Arial"/>
                <a:cs typeface="Arial"/>
                <a:sym typeface="Arial"/>
                <a:hlinkClick r:id="rId4"/>
              </a:rPr>
              <a:t>http://tree-talk.com/wp/</a:t>
            </a:r>
            <a:endParaRPr>
              <a:solidFill>
                <a:srgbClr val="F3F3F3"/>
              </a:solidFill>
            </a:endParaRPr>
          </a:p>
        </p:txBody>
      </p:sp>
      <p:pic>
        <p:nvPicPr>
          <p:cNvPr id="512" name="Google Shape;512;p24"/>
          <p:cNvPicPr preferRelativeResize="0"/>
          <p:nvPr/>
        </p:nvPicPr>
        <p:blipFill>
          <a:blip r:embed="rId5">
            <a:alphaModFix/>
          </a:blip>
          <a:stretch>
            <a:fillRect/>
          </a:stretch>
        </p:blipFill>
        <p:spPr>
          <a:xfrm>
            <a:off x="447150" y="1710501"/>
            <a:ext cx="2857500" cy="2238775"/>
          </a:xfrm>
          <a:prstGeom prst="rect">
            <a:avLst/>
          </a:prstGeom>
          <a:noFill/>
          <a:ln cap="flat" cmpd="sng" w="28575">
            <a:solidFill>
              <a:srgbClr val="3A44A8"/>
            </a:solidFill>
            <a:prstDash val="solid"/>
            <a:round/>
            <a:headEnd len="sm" w="sm" type="none"/>
            <a:tailEnd len="sm" w="sm" type="none"/>
          </a:ln>
        </p:spPr>
      </p:pic>
      <p:pic>
        <p:nvPicPr>
          <p:cNvPr id="513" name="Google Shape;513;p24"/>
          <p:cNvPicPr preferRelativeResize="0"/>
          <p:nvPr/>
        </p:nvPicPr>
        <p:blipFill>
          <a:blip r:embed="rId6">
            <a:alphaModFix/>
          </a:blip>
          <a:stretch>
            <a:fillRect/>
          </a:stretch>
        </p:blipFill>
        <p:spPr>
          <a:xfrm>
            <a:off x="3715100" y="1710497"/>
            <a:ext cx="4918475" cy="3688874"/>
          </a:xfrm>
          <a:prstGeom prst="rect">
            <a:avLst/>
          </a:prstGeom>
          <a:noFill/>
          <a:ln cap="flat" cmpd="sng" w="38100">
            <a:solidFill>
              <a:srgbClr val="3A44A8"/>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3" name="Shape 43"/>
        <p:cNvGrpSpPr/>
        <p:nvPr/>
      </p:nvGrpSpPr>
      <p:grpSpPr>
        <a:xfrm>
          <a:off x="0" y="0"/>
          <a:ext cx="0" cy="0"/>
          <a:chOff x="0" y="0"/>
          <a:chExt cx="0" cy="0"/>
        </a:xfrm>
      </p:grpSpPr>
      <p:sp>
        <p:nvSpPr>
          <p:cNvPr id="44" name="Google Shape;44;p7"/>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p:nvPr/>
        </p:nvSpPr>
        <p:spPr>
          <a:xfrm>
            <a:off x="0" y="58825"/>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46" name="Google Shape;46;p7"/>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47" name="Google Shape;47;p7"/>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48" name="Google Shape;48;p7"/>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rgbClr val="F3F3F3"/>
                </a:solidFill>
                <a:latin typeface="Helvetica Neue"/>
                <a:ea typeface="Helvetica Neue"/>
                <a:cs typeface="Helvetica Neue"/>
                <a:sym typeface="Helvetica Neue"/>
              </a:rPr>
              <a:t>Evolution of the Telecommunications</a:t>
            </a:r>
            <a:endParaRPr/>
          </a:p>
        </p:txBody>
      </p:sp>
      <p:sp>
        <p:nvSpPr>
          <p:cNvPr id="49" name="Google Shape;49;p7"/>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sp>
        <p:nvSpPr>
          <p:cNvPr id="50" name="Google Shape;50;p7"/>
          <p:cNvSpPr txBox="1"/>
          <p:nvPr/>
        </p:nvSpPr>
        <p:spPr>
          <a:xfrm>
            <a:off x="85750" y="6543150"/>
            <a:ext cx="4491900" cy="204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Font typeface="Arial"/>
              <a:buNone/>
            </a:pPr>
            <a:r>
              <a:t/>
            </a:r>
            <a:endParaRPr sz="1100">
              <a:solidFill>
                <a:srgbClr val="545454"/>
              </a:solidFill>
            </a:endParaRPr>
          </a:p>
        </p:txBody>
      </p:sp>
      <p:pic>
        <p:nvPicPr>
          <p:cNvPr id="51" name="Google Shape;51;p7"/>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52" name="Google Shape;52;p7"/>
          <p:cNvSpPr/>
          <p:nvPr/>
        </p:nvSpPr>
        <p:spPr>
          <a:xfrm>
            <a:off x="335850" y="3581900"/>
            <a:ext cx="830100" cy="247500"/>
          </a:xfrm>
          <a:prstGeom prst="rect">
            <a:avLst/>
          </a:prstGeom>
          <a:solidFill>
            <a:srgbClr val="4C11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 name="Google Shape;53;p7"/>
          <p:cNvPicPr preferRelativeResize="0"/>
          <p:nvPr/>
        </p:nvPicPr>
        <p:blipFill>
          <a:blip r:embed="rId4">
            <a:alphaModFix/>
          </a:blip>
          <a:stretch>
            <a:fillRect/>
          </a:stretch>
        </p:blipFill>
        <p:spPr>
          <a:xfrm>
            <a:off x="335625" y="2610749"/>
            <a:ext cx="830175" cy="816925"/>
          </a:xfrm>
          <a:prstGeom prst="rect">
            <a:avLst/>
          </a:prstGeom>
          <a:noFill/>
          <a:ln>
            <a:noFill/>
          </a:ln>
        </p:spPr>
      </p:pic>
      <p:pic>
        <p:nvPicPr>
          <p:cNvPr id="54" name="Google Shape;54;p7"/>
          <p:cNvPicPr preferRelativeResize="0"/>
          <p:nvPr/>
        </p:nvPicPr>
        <p:blipFill>
          <a:blip r:embed="rId5">
            <a:alphaModFix/>
          </a:blip>
          <a:stretch>
            <a:fillRect/>
          </a:stretch>
        </p:blipFill>
        <p:spPr>
          <a:xfrm>
            <a:off x="1671751" y="2622096"/>
            <a:ext cx="830174" cy="794233"/>
          </a:xfrm>
          <a:prstGeom prst="rect">
            <a:avLst/>
          </a:prstGeom>
          <a:noFill/>
          <a:ln>
            <a:noFill/>
          </a:ln>
          <a:effectLst>
            <a:outerShdw blurRad="171450" rotWithShape="0" algn="bl" dir="5520000" dist="9525">
              <a:srgbClr val="000000"/>
            </a:outerShdw>
          </a:effectLst>
        </p:spPr>
      </p:pic>
      <p:sp>
        <p:nvSpPr>
          <p:cNvPr id="55" name="Google Shape;55;p7"/>
          <p:cNvSpPr/>
          <p:nvPr/>
        </p:nvSpPr>
        <p:spPr>
          <a:xfrm>
            <a:off x="1671750" y="3581900"/>
            <a:ext cx="830100" cy="247500"/>
          </a:xfrm>
          <a:prstGeom prst="rect">
            <a:avLst/>
          </a:pr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7"/>
          <p:cNvPicPr preferRelativeResize="0"/>
          <p:nvPr/>
        </p:nvPicPr>
        <p:blipFill>
          <a:blip r:embed="rId6">
            <a:alphaModFix/>
          </a:blip>
          <a:stretch>
            <a:fillRect/>
          </a:stretch>
        </p:blipFill>
        <p:spPr>
          <a:xfrm>
            <a:off x="3007871" y="2249346"/>
            <a:ext cx="1178325" cy="1178325"/>
          </a:xfrm>
          <a:prstGeom prst="rect">
            <a:avLst/>
          </a:prstGeom>
          <a:noFill/>
          <a:ln>
            <a:noFill/>
          </a:ln>
        </p:spPr>
      </p:pic>
      <p:sp>
        <p:nvSpPr>
          <p:cNvPr id="57" name="Google Shape;57;p7"/>
          <p:cNvSpPr/>
          <p:nvPr/>
        </p:nvSpPr>
        <p:spPr>
          <a:xfrm>
            <a:off x="3007650" y="3581900"/>
            <a:ext cx="4463700" cy="247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 name="Google Shape;58;p7"/>
          <p:cNvPicPr preferRelativeResize="0"/>
          <p:nvPr/>
        </p:nvPicPr>
        <p:blipFill rotWithShape="1">
          <a:blip r:embed="rId7">
            <a:alphaModFix/>
          </a:blip>
          <a:srcRect b="0" l="0" r="0" t="0"/>
          <a:stretch/>
        </p:blipFill>
        <p:spPr>
          <a:xfrm>
            <a:off x="5568985" y="2991225"/>
            <a:ext cx="768900" cy="425100"/>
          </a:xfrm>
          <a:prstGeom prst="rect">
            <a:avLst/>
          </a:prstGeom>
          <a:noFill/>
          <a:ln>
            <a:noFill/>
          </a:ln>
        </p:spPr>
      </p:pic>
      <p:pic>
        <p:nvPicPr>
          <p:cNvPr id="59" name="Google Shape;59;p7"/>
          <p:cNvPicPr preferRelativeResize="0"/>
          <p:nvPr/>
        </p:nvPicPr>
        <p:blipFill rotWithShape="1">
          <a:blip r:embed="rId8">
            <a:alphaModFix/>
          </a:blip>
          <a:srcRect b="0" l="0" r="0" t="0"/>
          <a:stretch/>
        </p:blipFill>
        <p:spPr>
          <a:xfrm>
            <a:off x="4500750" y="3122883"/>
            <a:ext cx="856500" cy="304800"/>
          </a:xfrm>
          <a:prstGeom prst="rect">
            <a:avLst/>
          </a:prstGeom>
          <a:noFill/>
          <a:ln>
            <a:noFill/>
          </a:ln>
        </p:spPr>
      </p:pic>
      <p:pic>
        <p:nvPicPr>
          <p:cNvPr id="60" name="Google Shape;60;p7"/>
          <p:cNvPicPr preferRelativeResize="0"/>
          <p:nvPr/>
        </p:nvPicPr>
        <p:blipFill>
          <a:blip r:embed="rId9">
            <a:alphaModFix/>
          </a:blip>
          <a:stretch>
            <a:fillRect/>
          </a:stretch>
        </p:blipFill>
        <p:spPr>
          <a:xfrm>
            <a:off x="6549600" y="2465895"/>
            <a:ext cx="921750" cy="921750"/>
          </a:xfrm>
          <a:prstGeom prst="rect">
            <a:avLst/>
          </a:prstGeom>
          <a:noFill/>
          <a:ln>
            <a:noFill/>
          </a:ln>
        </p:spPr>
      </p:pic>
      <p:sp>
        <p:nvSpPr>
          <p:cNvPr id="61" name="Google Shape;61;p7"/>
          <p:cNvSpPr/>
          <p:nvPr/>
        </p:nvSpPr>
        <p:spPr>
          <a:xfrm rot="5400000">
            <a:off x="5113950" y="-190175"/>
            <a:ext cx="251100" cy="4491900"/>
          </a:xfrm>
          <a:prstGeom prst="leftBrace">
            <a:avLst>
              <a:gd fmla="val 8333" name="adj1"/>
              <a:gd fmla="val 50000"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txBox="1"/>
          <p:nvPr/>
        </p:nvSpPr>
        <p:spPr>
          <a:xfrm>
            <a:off x="3876150" y="1513000"/>
            <a:ext cx="27795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Two-way</a:t>
            </a:r>
            <a:r>
              <a:rPr lang="en-US" sz="2400"/>
              <a:t> radios</a:t>
            </a:r>
            <a:endParaRPr sz="2400"/>
          </a:p>
        </p:txBody>
      </p:sp>
      <p:pic>
        <p:nvPicPr>
          <p:cNvPr id="63" name="Google Shape;63;p7"/>
          <p:cNvPicPr preferRelativeResize="0"/>
          <p:nvPr/>
        </p:nvPicPr>
        <p:blipFill>
          <a:blip r:embed="rId10">
            <a:alphaModFix/>
          </a:blip>
          <a:stretch>
            <a:fillRect/>
          </a:stretch>
        </p:blipFill>
        <p:spPr>
          <a:xfrm>
            <a:off x="4186200" y="4474356"/>
            <a:ext cx="579925" cy="579925"/>
          </a:xfrm>
          <a:prstGeom prst="rect">
            <a:avLst/>
          </a:prstGeom>
          <a:noFill/>
          <a:ln>
            <a:noFill/>
          </a:ln>
        </p:spPr>
      </p:pic>
      <p:pic>
        <p:nvPicPr>
          <p:cNvPr id="64" name="Google Shape;64;p7"/>
          <p:cNvPicPr preferRelativeResize="0"/>
          <p:nvPr/>
        </p:nvPicPr>
        <p:blipFill>
          <a:blip r:embed="rId11">
            <a:alphaModFix/>
          </a:blip>
          <a:stretch>
            <a:fillRect/>
          </a:stretch>
        </p:blipFill>
        <p:spPr>
          <a:xfrm>
            <a:off x="4934130" y="4397070"/>
            <a:ext cx="921751" cy="614172"/>
          </a:xfrm>
          <a:prstGeom prst="rect">
            <a:avLst/>
          </a:prstGeom>
          <a:noFill/>
          <a:ln>
            <a:noFill/>
          </a:ln>
        </p:spPr>
      </p:pic>
      <p:pic>
        <p:nvPicPr>
          <p:cNvPr id="65" name="Google Shape;65;p7"/>
          <p:cNvPicPr preferRelativeResize="0"/>
          <p:nvPr/>
        </p:nvPicPr>
        <p:blipFill>
          <a:blip r:embed="rId12">
            <a:alphaModFix/>
          </a:blip>
          <a:stretch>
            <a:fillRect/>
          </a:stretch>
        </p:blipFill>
        <p:spPr>
          <a:xfrm>
            <a:off x="6849426" y="4308306"/>
            <a:ext cx="636021" cy="691325"/>
          </a:xfrm>
          <a:prstGeom prst="rect">
            <a:avLst/>
          </a:prstGeom>
          <a:noFill/>
          <a:ln>
            <a:noFill/>
          </a:ln>
        </p:spPr>
      </p:pic>
      <p:pic>
        <p:nvPicPr>
          <p:cNvPr id="66" name="Google Shape;66;p7"/>
          <p:cNvPicPr preferRelativeResize="0"/>
          <p:nvPr/>
        </p:nvPicPr>
        <p:blipFill>
          <a:blip r:embed="rId13">
            <a:alphaModFix/>
          </a:blip>
          <a:stretch>
            <a:fillRect/>
          </a:stretch>
        </p:blipFill>
        <p:spPr>
          <a:xfrm>
            <a:off x="6201491" y="4334019"/>
            <a:ext cx="479930" cy="639900"/>
          </a:xfrm>
          <a:prstGeom prst="rect">
            <a:avLst/>
          </a:prstGeom>
          <a:noFill/>
          <a:ln>
            <a:noFill/>
          </a:ln>
        </p:spPr>
      </p:pic>
      <p:sp>
        <p:nvSpPr>
          <p:cNvPr id="67" name="Google Shape;67;p7"/>
          <p:cNvSpPr/>
          <p:nvPr/>
        </p:nvSpPr>
        <p:spPr>
          <a:xfrm>
            <a:off x="7977150" y="3581900"/>
            <a:ext cx="830100" cy="2475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7"/>
          <p:cNvSpPr txBox="1"/>
          <p:nvPr/>
        </p:nvSpPr>
        <p:spPr>
          <a:xfrm>
            <a:off x="7978275" y="2886375"/>
            <a:ext cx="830100" cy="63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000">
                <a:solidFill>
                  <a:srgbClr val="3A44A8"/>
                </a:solidFill>
              </a:rPr>
              <a:t>?</a:t>
            </a:r>
            <a:endParaRPr b="1" sz="3000">
              <a:solidFill>
                <a:srgbClr val="3A44A8"/>
              </a:solidFill>
            </a:endParaRPr>
          </a:p>
        </p:txBody>
      </p:sp>
      <p:cxnSp>
        <p:nvCxnSpPr>
          <p:cNvPr id="69" name="Google Shape;69;p7"/>
          <p:cNvCxnSpPr/>
          <p:nvPr/>
        </p:nvCxnSpPr>
        <p:spPr>
          <a:xfrm flipH="1">
            <a:off x="6014440" y="3705225"/>
            <a:ext cx="9600" cy="1047900"/>
          </a:xfrm>
          <a:prstGeom prst="straightConnector1">
            <a:avLst/>
          </a:prstGeom>
          <a:noFill/>
          <a:ln cap="flat" cmpd="sng" w="38100">
            <a:solidFill>
              <a:schemeClr val="accent5"/>
            </a:solidFill>
            <a:prstDash val="solid"/>
            <a:round/>
            <a:headEnd len="med" w="med" type="none"/>
            <a:tailEnd len="med" w="med" type="none"/>
          </a:ln>
        </p:spPr>
      </p:cxnSp>
      <p:sp>
        <p:nvSpPr>
          <p:cNvPr id="70" name="Google Shape;70;p7"/>
          <p:cNvSpPr/>
          <p:nvPr/>
        </p:nvSpPr>
        <p:spPr>
          <a:xfrm>
            <a:off x="5942075" y="5229975"/>
            <a:ext cx="2553000" cy="247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 name="Google Shape;71;p7"/>
          <p:cNvCxnSpPr/>
          <p:nvPr/>
        </p:nvCxnSpPr>
        <p:spPr>
          <a:xfrm flipH="1">
            <a:off x="6000600" y="4657725"/>
            <a:ext cx="19200" cy="781200"/>
          </a:xfrm>
          <a:prstGeom prst="straightConnector1">
            <a:avLst/>
          </a:prstGeom>
          <a:noFill/>
          <a:ln cap="flat" cmpd="sng" w="38100">
            <a:solidFill>
              <a:srgbClr val="FF9900"/>
            </a:solidFill>
            <a:prstDash val="solid"/>
            <a:round/>
            <a:headEnd len="med" w="med" type="oval"/>
            <a:tailEnd len="med" w="med" type="none"/>
          </a:ln>
        </p:spPr>
      </p:cxnSp>
      <p:pic>
        <p:nvPicPr>
          <p:cNvPr id="72" name="Google Shape;72;p7"/>
          <p:cNvPicPr preferRelativeResize="0"/>
          <p:nvPr/>
        </p:nvPicPr>
        <p:blipFill>
          <a:blip r:embed="rId14">
            <a:alphaModFix/>
          </a:blip>
          <a:stretch>
            <a:fillRect/>
          </a:stretch>
        </p:blipFill>
        <p:spPr>
          <a:xfrm>
            <a:off x="6409690" y="5505726"/>
            <a:ext cx="562713" cy="562713"/>
          </a:xfrm>
          <a:prstGeom prst="rect">
            <a:avLst/>
          </a:prstGeom>
          <a:noFill/>
          <a:ln>
            <a:noFill/>
          </a:ln>
        </p:spPr>
      </p:pic>
      <p:sp>
        <p:nvSpPr>
          <p:cNvPr id="73" name="Google Shape;73;p7"/>
          <p:cNvSpPr txBox="1"/>
          <p:nvPr/>
        </p:nvSpPr>
        <p:spPr>
          <a:xfrm>
            <a:off x="8541675" y="4997463"/>
            <a:ext cx="768900" cy="4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FF9900"/>
                </a:solidFill>
              </a:rPr>
              <a:t>. . .</a:t>
            </a:r>
            <a:endParaRPr sz="3000">
              <a:solidFill>
                <a:srgbClr val="FF9900"/>
              </a:solidFill>
            </a:endParaRPr>
          </a:p>
        </p:txBody>
      </p:sp>
      <p:sp>
        <p:nvSpPr>
          <p:cNvPr id="74" name="Google Shape;74;p7"/>
          <p:cNvSpPr txBox="1"/>
          <p:nvPr/>
        </p:nvSpPr>
        <p:spPr>
          <a:xfrm>
            <a:off x="111150" y="6027050"/>
            <a:ext cx="2050800" cy="3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7"/>
          <p:cNvPicPr preferRelativeResize="0"/>
          <p:nvPr/>
        </p:nvPicPr>
        <p:blipFill>
          <a:blip r:embed="rId15">
            <a:alphaModFix/>
          </a:blip>
          <a:stretch>
            <a:fillRect/>
          </a:stretch>
        </p:blipFill>
        <p:spPr>
          <a:xfrm>
            <a:off x="7409521" y="5547120"/>
            <a:ext cx="479925" cy="479925"/>
          </a:xfrm>
          <a:prstGeom prst="rect">
            <a:avLst/>
          </a:prstGeom>
          <a:noFill/>
          <a:ln>
            <a:noFill/>
          </a:ln>
        </p:spPr>
      </p:pic>
      <p:sp>
        <p:nvSpPr>
          <p:cNvPr id="76" name="Google Shape;76;p7"/>
          <p:cNvSpPr/>
          <p:nvPr/>
        </p:nvSpPr>
        <p:spPr>
          <a:xfrm>
            <a:off x="85743" y="4166050"/>
            <a:ext cx="225900" cy="1930200"/>
          </a:xfrm>
          <a:prstGeom prst="leftBrace">
            <a:avLst>
              <a:gd fmla="val 8333" name="adj1"/>
              <a:gd fmla="val 47296" name="adj2"/>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
        <p:nvSpPr>
          <p:cNvPr id="77" name="Google Shape;77;p7"/>
          <p:cNvSpPr txBox="1"/>
          <p:nvPr/>
        </p:nvSpPr>
        <p:spPr>
          <a:xfrm>
            <a:off x="335850" y="5854850"/>
            <a:ext cx="2224200" cy="56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400">
                <a:solidFill>
                  <a:schemeClr val="dk1"/>
                </a:solidFill>
              </a:rPr>
              <a:t>S</a:t>
            </a:r>
            <a:r>
              <a:rPr lang="en-US" sz="2400">
                <a:solidFill>
                  <a:schemeClr val="dk1"/>
                </a:solidFill>
              </a:rPr>
              <a:t>ession-mode</a:t>
            </a:r>
            <a:endParaRPr sz="2400"/>
          </a:p>
        </p:txBody>
      </p:sp>
      <p:sp>
        <p:nvSpPr>
          <p:cNvPr id="78" name="Google Shape;78;p7"/>
          <p:cNvSpPr txBox="1"/>
          <p:nvPr/>
        </p:nvSpPr>
        <p:spPr>
          <a:xfrm>
            <a:off x="335850" y="1305850"/>
            <a:ext cx="21399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Instant-call</a:t>
            </a:r>
            <a:endParaRPr sz="2400"/>
          </a:p>
        </p:txBody>
      </p:sp>
      <p:sp>
        <p:nvSpPr>
          <p:cNvPr id="79" name="Google Shape;79;p7"/>
          <p:cNvSpPr/>
          <p:nvPr/>
        </p:nvSpPr>
        <p:spPr>
          <a:xfrm>
            <a:off x="85743" y="1582375"/>
            <a:ext cx="225900" cy="1930200"/>
          </a:xfrm>
          <a:prstGeom prst="leftBrace">
            <a:avLst>
              <a:gd fmla="val 8333" name="adj1"/>
              <a:gd fmla="val 47296" name="adj2"/>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17" name="Shape 517"/>
        <p:cNvGrpSpPr/>
        <p:nvPr/>
      </p:nvGrpSpPr>
      <p:grpSpPr>
        <a:xfrm>
          <a:off x="0" y="0"/>
          <a:ext cx="0" cy="0"/>
          <a:chOff x="0" y="0"/>
          <a:chExt cx="0" cy="0"/>
        </a:xfrm>
      </p:grpSpPr>
      <p:sp>
        <p:nvSpPr>
          <p:cNvPr id="518" name="Google Shape;518;p25"/>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5"/>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5"/>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521" name="Google Shape;521;p25"/>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22" name="Google Shape;522;p25"/>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523" name="Google Shape;523;p25"/>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524" name="Google Shape;524;p25"/>
          <p:cNvSpPr txBox="1"/>
          <p:nvPr/>
        </p:nvSpPr>
        <p:spPr>
          <a:xfrm>
            <a:off x="951275" y="286200"/>
            <a:ext cx="7967400" cy="639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TreeTalk   Leaflet / Projected Prices</a:t>
            </a:r>
            <a:endParaRPr sz="3600">
              <a:solidFill>
                <a:srgbClr val="F3F3F3"/>
              </a:solidFill>
              <a:latin typeface="Helvetica Neue"/>
              <a:ea typeface="Helvetica Neue"/>
              <a:cs typeface="Helvetica Neue"/>
              <a:sym typeface="Helvetica Neue"/>
            </a:endParaRPr>
          </a:p>
        </p:txBody>
      </p:sp>
      <p:pic>
        <p:nvPicPr>
          <p:cNvPr id="525" name="Google Shape;525;p25"/>
          <p:cNvPicPr preferRelativeResize="0"/>
          <p:nvPr/>
        </p:nvPicPr>
        <p:blipFill rotWithShape="1">
          <a:blip r:embed="rId4">
            <a:alphaModFix/>
          </a:blip>
          <a:srcRect b="0" l="0" r="0" t="0"/>
          <a:stretch/>
        </p:blipFill>
        <p:spPr>
          <a:xfrm>
            <a:off x="1073366" y="1341312"/>
            <a:ext cx="6997200" cy="4962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529" name="Shape 529"/>
        <p:cNvGrpSpPr/>
        <p:nvPr/>
      </p:nvGrpSpPr>
      <p:grpSpPr>
        <a:xfrm>
          <a:off x="0" y="0"/>
          <a:ext cx="0" cy="0"/>
          <a:chOff x="0" y="0"/>
          <a:chExt cx="0" cy="0"/>
        </a:xfrm>
      </p:grpSpPr>
      <p:sp>
        <p:nvSpPr>
          <p:cNvPr id="530" name="Google Shape;530;p26"/>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6"/>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6"/>
          <p:cNvSpPr/>
          <p:nvPr/>
        </p:nvSpPr>
        <p:spPr>
          <a:xfrm>
            <a:off x="-25" y="-9525"/>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33" name="Google Shape;533;p26"/>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534" name="Google Shape;534;p26"/>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535" name="Google Shape;535;p26"/>
          <p:cNvSpPr txBox="1"/>
          <p:nvPr/>
        </p:nvSpPr>
        <p:spPr>
          <a:xfrm>
            <a:off x="951275" y="286200"/>
            <a:ext cx="7967400" cy="639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3600" u="none" cap="none" strike="noStrike">
                <a:solidFill>
                  <a:srgbClr val="F3F3F3"/>
                </a:solidFill>
                <a:latin typeface="Helvetica Neue"/>
                <a:ea typeface="Helvetica Neue"/>
                <a:cs typeface="Helvetica Neue"/>
                <a:sym typeface="Helvetica Neue"/>
              </a:rPr>
              <a:t> </a:t>
            </a:r>
            <a:r>
              <a:rPr lang="en-US" sz="3600">
                <a:solidFill>
                  <a:srgbClr val="F3F3F3"/>
                </a:solidFill>
                <a:latin typeface="Helvetica Neue"/>
                <a:ea typeface="Helvetica Neue"/>
                <a:cs typeface="Helvetica Neue"/>
                <a:sym typeface="Helvetica Neue"/>
              </a:rPr>
              <a:t> Market Research - Economic Forum</a:t>
            </a:r>
            <a:endParaRPr sz="3600">
              <a:solidFill>
                <a:srgbClr val="F3F3F3"/>
              </a:solidFill>
              <a:latin typeface="Helvetica Neue"/>
              <a:ea typeface="Helvetica Neue"/>
              <a:cs typeface="Helvetica Neue"/>
              <a:sym typeface="Helvetica Neue"/>
            </a:endParaRPr>
          </a:p>
        </p:txBody>
      </p:sp>
      <p:sp>
        <p:nvSpPr>
          <p:cNvPr id="536" name="Google Shape;536;p26"/>
          <p:cNvSpPr/>
          <p:nvPr/>
        </p:nvSpPr>
        <p:spPr>
          <a:xfrm>
            <a:off x="0" y="5597850"/>
            <a:ext cx="3751800" cy="5814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37" name="Google Shape;537;p26"/>
          <p:cNvSpPr txBox="1"/>
          <p:nvPr/>
        </p:nvSpPr>
        <p:spPr>
          <a:xfrm>
            <a:off x="236250" y="5527500"/>
            <a:ext cx="3772500" cy="708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hlink"/>
              </a:buClr>
              <a:buFont typeface="Arial"/>
              <a:buNone/>
            </a:pPr>
            <a:r>
              <a:rPr b="0" i="0" lang="en-US" sz="2400" u="sng" cap="none" strike="noStrike">
                <a:solidFill>
                  <a:srgbClr val="F3F3F3"/>
                </a:solidFill>
                <a:latin typeface="Arial"/>
                <a:ea typeface="Arial"/>
                <a:cs typeface="Arial"/>
                <a:sym typeface="Arial"/>
                <a:hlinkClick r:id="rId4"/>
              </a:rPr>
              <a:t>http://tree-talk.com/wp/</a:t>
            </a:r>
            <a:endParaRPr>
              <a:solidFill>
                <a:srgbClr val="F3F3F3"/>
              </a:solidFill>
            </a:endParaRPr>
          </a:p>
        </p:txBody>
      </p:sp>
      <p:sp>
        <p:nvSpPr>
          <p:cNvPr id="538" name="Google Shape;538;p26"/>
          <p:cNvSpPr txBox="1"/>
          <p:nvPr/>
        </p:nvSpPr>
        <p:spPr>
          <a:xfrm>
            <a:off x="85725" y="1244600"/>
            <a:ext cx="853200" cy="27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b="0" i="0" sz="1400" u="none" cap="none" strike="noStrike">
              <a:solidFill>
                <a:srgbClr val="000000"/>
              </a:solidFill>
              <a:latin typeface="Arial"/>
              <a:ea typeface="Arial"/>
              <a:cs typeface="Arial"/>
              <a:sym typeface="Arial"/>
            </a:endParaRPr>
          </a:p>
        </p:txBody>
      </p:sp>
      <p:pic>
        <p:nvPicPr>
          <p:cNvPr id="539" name="Google Shape;539;p26"/>
          <p:cNvPicPr preferRelativeResize="0"/>
          <p:nvPr/>
        </p:nvPicPr>
        <p:blipFill rotWithShape="1">
          <a:blip r:embed="rId5">
            <a:alphaModFix/>
          </a:blip>
          <a:srcRect b="0" l="0" r="0" t="0"/>
          <a:stretch/>
        </p:blipFill>
        <p:spPr>
          <a:xfrm>
            <a:off x="236250" y="1420600"/>
            <a:ext cx="4384500" cy="3288300"/>
          </a:xfrm>
          <a:prstGeom prst="rect">
            <a:avLst/>
          </a:prstGeom>
          <a:noFill/>
          <a:ln cap="flat" cmpd="sng" w="19050">
            <a:solidFill>
              <a:schemeClr val="dk2"/>
            </a:solidFill>
            <a:prstDash val="solid"/>
            <a:round/>
            <a:headEnd len="sm" w="sm" type="none"/>
            <a:tailEnd len="sm" w="sm" type="none"/>
          </a:ln>
        </p:spPr>
      </p:pic>
      <p:grpSp>
        <p:nvGrpSpPr>
          <p:cNvPr id="540" name="Google Shape;540;p26"/>
          <p:cNvGrpSpPr/>
          <p:nvPr/>
        </p:nvGrpSpPr>
        <p:grpSpPr>
          <a:xfrm>
            <a:off x="4008750" y="3442050"/>
            <a:ext cx="4879500" cy="2737200"/>
            <a:chOff x="4039900" y="3464875"/>
            <a:chExt cx="4879500" cy="2737200"/>
          </a:xfrm>
        </p:grpSpPr>
        <p:pic>
          <p:nvPicPr>
            <p:cNvPr id="541" name="Google Shape;541;p26"/>
            <p:cNvPicPr preferRelativeResize="0"/>
            <p:nvPr/>
          </p:nvPicPr>
          <p:blipFill rotWithShape="1">
            <a:blip r:embed="rId6">
              <a:alphaModFix/>
            </a:blip>
            <a:srcRect b="0" l="0" r="0" t="0"/>
            <a:stretch/>
          </p:blipFill>
          <p:spPr>
            <a:xfrm>
              <a:off x="4054800" y="3469500"/>
              <a:ext cx="4849800" cy="2727900"/>
            </a:xfrm>
            <a:prstGeom prst="rect">
              <a:avLst/>
            </a:prstGeom>
            <a:noFill/>
            <a:ln cap="flat" cmpd="sng" w="19050">
              <a:solidFill>
                <a:srgbClr val="000000">
                  <a:alpha val="0"/>
                </a:srgbClr>
              </a:solidFill>
              <a:prstDash val="solid"/>
              <a:round/>
              <a:headEnd len="sm" w="sm" type="none"/>
              <a:tailEnd len="sm" w="sm" type="none"/>
            </a:ln>
          </p:spPr>
        </p:pic>
        <p:sp>
          <p:nvSpPr>
            <p:cNvPr id="542" name="Google Shape;542;p26"/>
            <p:cNvSpPr/>
            <p:nvPr/>
          </p:nvSpPr>
          <p:spPr>
            <a:xfrm>
              <a:off x="4039900" y="3464875"/>
              <a:ext cx="4879500" cy="2737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46" name="Shape 546"/>
        <p:cNvGrpSpPr/>
        <p:nvPr/>
      </p:nvGrpSpPr>
      <p:grpSpPr>
        <a:xfrm>
          <a:off x="0" y="0"/>
          <a:ext cx="0" cy="0"/>
          <a:chOff x="0" y="0"/>
          <a:chExt cx="0" cy="0"/>
        </a:xfrm>
      </p:grpSpPr>
      <p:sp>
        <p:nvSpPr>
          <p:cNvPr id="547" name="Google Shape;547;p27"/>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7"/>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7"/>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550" name="Google Shape;550;p27"/>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551" name="Google Shape;551;p27"/>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Traction and Plans</a:t>
            </a:r>
            <a:endParaRPr sz="3200">
              <a:solidFill>
                <a:srgbClr val="F3F3F3"/>
              </a:solidFill>
              <a:latin typeface="Helvetica Neue"/>
              <a:ea typeface="Helvetica Neue"/>
              <a:cs typeface="Helvetica Neue"/>
              <a:sym typeface="Helvetica Neue"/>
            </a:endParaRPr>
          </a:p>
        </p:txBody>
      </p:sp>
      <p:sp>
        <p:nvSpPr>
          <p:cNvPr id="552" name="Google Shape;552;p27"/>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553" name="Google Shape;553;p27"/>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pSp>
        <p:nvGrpSpPr>
          <p:cNvPr id="554" name="Google Shape;554;p27"/>
          <p:cNvGrpSpPr/>
          <p:nvPr/>
        </p:nvGrpSpPr>
        <p:grpSpPr>
          <a:xfrm>
            <a:off x="97850" y="2136749"/>
            <a:ext cx="8849475" cy="1065600"/>
            <a:chOff x="164525" y="3163300"/>
            <a:chExt cx="8849475" cy="1065600"/>
          </a:xfrm>
        </p:grpSpPr>
        <p:sp>
          <p:nvSpPr>
            <p:cNvPr id="555" name="Google Shape;555;p27"/>
            <p:cNvSpPr/>
            <p:nvPr/>
          </p:nvSpPr>
          <p:spPr>
            <a:xfrm>
              <a:off x="164525" y="3350950"/>
              <a:ext cx="6621600" cy="6903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US" sz="1800" u="none" cap="none" strike="noStrike">
                  <a:solidFill>
                    <a:schemeClr val="dk1"/>
                  </a:solidFill>
                  <a:latin typeface="Helvetica Neue"/>
                  <a:ea typeface="Helvetica Neue"/>
                  <a:cs typeface="Helvetica Neue"/>
                  <a:sym typeface="Helvetica Neue"/>
                </a:rPr>
                <a:t>Apr 2015: First working prototype of the Terminal is ready.</a:t>
              </a:r>
              <a:endParaRPr/>
            </a:p>
          </p:txBody>
        </p:sp>
        <p:sp>
          <p:nvSpPr>
            <p:cNvPr id="556" name="Google Shape;556;p27"/>
            <p:cNvSpPr/>
            <p:nvPr/>
          </p:nvSpPr>
          <p:spPr>
            <a:xfrm>
              <a:off x="8536100" y="3487801"/>
              <a:ext cx="477900" cy="444000"/>
            </a:xfrm>
            <a:prstGeom prst="rect">
              <a:avLst/>
            </a:prstGeom>
            <a:solidFill>
              <a:srgbClr val="FFFFFF"/>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557" name="Google Shape;557;p27"/>
            <p:cNvPicPr preferRelativeResize="0"/>
            <p:nvPr/>
          </p:nvPicPr>
          <p:blipFill rotWithShape="1">
            <a:blip r:embed="rId4">
              <a:alphaModFix/>
            </a:blip>
            <a:srcRect b="0" l="0" r="0" t="0"/>
            <a:stretch/>
          </p:blipFill>
          <p:spPr>
            <a:xfrm>
              <a:off x="6861925" y="3163300"/>
              <a:ext cx="1598400" cy="1065600"/>
            </a:xfrm>
            <a:prstGeom prst="rect">
              <a:avLst/>
            </a:prstGeom>
            <a:noFill/>
            <a:ln>
              <a:noFill/>
            </a:ln>
          </p:spPr>
        </p:pic>
      </p:grpSp>
      <p:grpSp>
        <p:nvGrpSpPr>
          <p:cNvPr id="558" name="Google Shape;558;p27"/>
          <p:cNvGrpSpPr/>
          <p:nvPr/>
        </p:nvGrpSpPr>
        <p:grpSpPr>
          <a:xfrm>
            <a:off x="97850" y="3307250"/>
            <a:ext cx="8837350" cy="822000"/>
            <a:chOff x="164525" y="4257575"/>
            <a:chExt cx="8837350" cy="822000"/>
          </a:xfrm>
        </p:grpSpPr>
        <p:sp>
          <p:nvSpPr>
            <p:cNvPr id="559" name="Google Shape;559;p27"/>
            <p:cNvSpPr/>
            <p:nvPr/>
          </p:nvSpPr>
          <p:spPr>
            <a:xfrm>
              <a:off x="8523975" y="4446575"/>
              <a:ext cx="477900" cy="444000"/>
            </a:xfrm>
            <a:prstGeom prst="rect">
              <a:avLst/>
            </a:prstGeom>
            <a:solidFill>
              <a:srgbClr val="FFFFFF"/>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560" name="Google Shape;560;p27"/>
            <p:cNvPicPr preferRelativeResize="0"/>
            <p:nvPr/>
          </p:nvPicPr>
          <p:blipFill rotWithShape="1">
            <a:blip r:embed="rId5">
              <a:alphaModFix/>
            </a:blip>
            <a:srcRect b="77366" l="9148" r="26695" t="0"/>
            <a:stretch/>
          </p:blipFill>
          <p:spPr>
            <a:xfrm>
              <a:off x="4878812" y="4279175"/>
              <a:ext cx="3577200" cy="778800"/>
            </a:xfrm>
            <a:prstGeom prst="rect">
              <a:avLst/>
            </a:prstGeom>
            <a:noFill/>
            <a:ln>
              <a:noFill/>
            </a:ln>
          </p:spPr>
        </p:pic>
        <p:sp>
          <p:nvSpPr>
            <p:cNvPr id="561" name="Google Shape;561;p27"/>
            <p:cNvSpPr/>
            <p:nvPr/>
          </p:nvSpPr>
          <p:spPr>
            <a:xfrm>
              <a:off x="164525" y="4257575"/>
              <a:ext cx="4646400" cy="8220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US" sz="1800" u="none" cap="none" strike="noStrike">
                  <a:solidFill>
                    <a:schemeClr val="dk1"/>
                  </a:solidFill>
                  <a:latin typeface="Helvetica Neue"/>
                  <a:ea typeface="Helvetica Neue"/>
                  <a:cs typeface="Helvetica Neue"/>
                  <a:sym typeface="Helvetica Neue"/>
                </a:rPr>
                <a:t>May 2015: First prototype of the dispatcher's software is developed. </a:t>
              </a:r>
              <a:endParaRPr/>
            </a:p>
          </p:txBody>
        </p:sp>
      </p:grpSp>
      <p:grpSp>
        <p:nvGrpSpPr>
          <p:cNvPr id="562" name="Google Shape;562;p27"/>
          <p:cNvGrpSpPr/>
          <p:nvPr/>
        </p:nvGrpSpPr>
        <p:grpSpPr>
          <a:xfrm>
            <a:off x="97850" y="1198550"/>
            <a:ext cx="8837350" cy="952500"/>
            <a:chOff x="164525" y="1255075"/>
            <a:chExt cx="8837350" cy="952500"/>
          </a:xfrm>
        </p:grpSpPr>
        <p:sp>
          <p:nvSpPr>
            <p:cNvPr id="563" name="Google Shape;563;p27"/>
            <p:cNvSpPr/>
            <p:nvPr/>
          </p:nvSpPr>
          <p:spPr>
            <a:xfrm>
              <a:off x="164525" y="1320325"/>
              <a:ext cx="6533700" cy="8220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US" sz="1800" u="none" cap="none" strike="noStrike">
                  <a:solidFill>
                    <a:schemeClr val="dk1"/>
                  </a:solidFill>
                  <a:latin typeface="Helvetica Neue"/>
                  <a:ea typeface="Helvetica Neue"/>
                  <a:cs typeface="Helvetica Neue"/>
                  <a:sym typeface="Helvetica Neue"/>
                </a:rPr>
                <a:t>July 2014: Investment of founder.</a:t>
              </a:r>
              <a:endParaRPr/>
            </a:p>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Dec 2014: Grant for R&amp;D has been won in the “Start” contest.</a:t>
              </a:r>
              <a:endParaRPr/>
            </a:p>
          </p:txBody>
        </p:sp>
        <p:sp>
          <p:nvSpPr>
            <p:cNvPr id="564" name="Google Shape;564;p27"/>
            <p:cNvSpPr/>
            <p:nvPr/>
          </p:nvSpPr>
          <p:spPr>
            <a:xfrm>
              <a:off x="8523975" y="1509325"/>
              <a:ext cx="477900" cy="444000"/>
            </a:xfrm>
            <a:prstGeom prst="rect">
              <a:avLst/>
            </a:prstGeom>
            <a:solidFill>
              <a:srgbClr val="FFFFFF"/>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pic>
          <p:nvPicPr>
            <p:cNvPr id="565" name="Google Shape;565;p27"/>
            <p:cNvPicPr preferRelativeResize="0"/>
            <p:nvPr/>
          </p:nvPicPr>
          <p:blipFill rotWithShape="1">
            <a:blip r:embed="rId6">
              <a:alphaModFix/>
            </a:blip>
            <a:srcRect b="0" l="0" r="0" t="0"/>
            <a:stretch/>
          </p:blipFill>
          <p:spPr>
            <a:xfrm>
              <a:off x="6698350" y="1255075"/>
              <a:ext cx="1714500" cy="952500"/>
            </a:xfrm>
            <a:prstGeom prst="rect">
              <a:avLst/>
            </a:prstGeom>
            <a:noFill/>
            <a:ln>
              <a:noFill/>
            </a:ln>
          </p:spPr>
        </p:pic>
      </p:grpSp>
      <p:grpSp>
        <p:nvGrpSpPr>
          <p:cNvPr id="566" name="Google Shape;566;p27"/>
          <p:cNvGrpSpPr/>
          <p:nvPr/>
        </p:nvGrpSpPr>
        <p:grpSpPr>
          <a:xfrm>
            <a:off x="97850" y="5682252"/>
            <a:ext cx="8837350" cy="690376"/>
            <a:chOff x="164525" y="5438408"/>
            <a:chExt cx="8837350" cy="1160100"/>
          </a:xfrm>
        </p:grpSpPr>
        <p:sp>
          <p:nvSpPr>
            <p:cNvPr id="567" name="Google Shape;567;p27"/>
            <p:cNvSpPr/>
            <p:nvPr/>
          </p:nvSpPr>
          <p:spPr>
            <a:xfrm>
              <a:off x="8523975" y="5578469"/>
              <a:ext cx="477900" cy="714300"/>
            </a:xfrm>
            <a:prstGeom prst="rect">
              <a:avLst/>
            </a:prstGeom>
            <a:solidFill>
              <a:srgbClr val="FFFFFF"/>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27"/>
            <p:cNvSpPr/>
            <p:nvPr/>
          </p:nvSpPr>
          <p:spPr>
            <a:xfrm>
              <a:off x="164525" y="5438408"/>
              <a:ext cx="8295300" cy="11601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201</a:t>
              </a:r>
              <a:r>
                <a:rPr lang="en-US" sz="1800">
                  <a:solidFill>
                    <a:schemeClr val="dk1"/>
                  </a:solidFill>
                  <a:latin typeface="Helvetica Neue"/>
                  <a:ea typeface="Helvetica Neue"/>
                  <a:cs typeface="Helvetica Neue"/>
                  <a:sym typeface="Helvetica Neue"/>
                </a:rPr>
                <a:t>8</a:t>
              </a:r>
              <a:r>
                <a:rPr b="0" i="0" lang="en-US" sz="1800" u="none" cap="none" strike="noStrike">
                  <a:solidFill>
                    <a:schemeClr val="dk1"/>
                  </a:solidFill>
                  <a:latin typeface="Helvetica Neue"/>
                  <a:ea typeface="Helvetica Neue"/>
                  <a:cs typeface="Helvetica Neue"/>
                  <a:sym typeface="Helvetica Neue"/>
                </a:rPr>
                <a:t> Q</a:t>
              </a:r>
              <a:r>
                <a:rPr lang="en-US" sz="1800">
                  <a:solidFill>
                    <a:schemeClr val="dk1"/>
                  </a:solidFill>
                  <a:latin typeface="Helvetica Neue"/>
                  <a:ea typeface="Helvetica Neue"/>
                  <a:cs typeface="Helvetica Neue"/>
                  <a:sym typeface="Helvetica Neue"/>
                </a:rPr>
                <a:t>2</a:t>
              </a:r>
              <a:r>
                <a:rPr b="0" i="0" lang="en-US" sz="1800" u="none" cap="none" strike="noStrike">
                  <a:solidFill>
                    <a:schemeClr val="dk1"/>
                  </a:solidFill>
                  <a:latin typeface="Helvetica Neue"/>
                  <a:ea typeface="Helvetica Neue"/>
                  <a:cs typeface="Helvetica Neue"/>
                  <a:sym typeface="Helvetica Neue"/>
                </a:rPr>
                <a:t>: Web UI and server infrastructure. Pilot batch of terminals.</a:t>
              </a:r>
              <a:endParaRPr/>
            </a:p>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201</a:t>
              </a:r>
              <a:r>
                <a:rPr lang="en-US" sz="1800">
                  <a:solidFill>
                    <a:schemeClr val="dk1"/>
                  </a:solidFill>
                  <a:latin typeface="Helvetica Neue"/>
                  <a:ea typeface="Helvetica Neue"/>
                  <a:cs typeface="Helvetica Neue"/>
                  <a:sym typeface="Helvetica Neue"/>
                </a:rPr>
                <a:t>9</a:t>
              </a:r>
              <a:r>
                <a:rPr b="0" i="0" lang="en-US" sz="1800" u="none" cap="none" strike="noStrike">
                  <a:solidFill>
                    <a:schemeClr val="dk1"/>
                  </a:solidFill>
                  <a:latin typeface="Helvetica Neue"/>
                  <a:ea typeface="Helvetica Neue"/>
                  <a:cs typeface="Helvetica Neue"/>
                  <a:sym typeface="Helvetica Neue"/>
                </a:rPr>
                <a:t> Q</a:t>
              </a:r>
              <a:r>
                <a:rPr lang="en-US" sz="1800">
                  <a:solidFill>
                    <a:schemeClr val="dk1"/>
                  </a:solidFill>
                  <a:latin typeface="Helvetica Neue"/>
                  <a:ea typeface="Helvetica Neue"/>
                  <a:cs typeface="Helvetica Neue"/>
                  <a:sym typeface="Helvetica Neue"/>
                </a:rPr>
                <a:t>1</a:t>
              </a:r>
              <a:r>
                <a:rPr b="0" i="0" lang="en-US" sz="1800" u="none" cap="none" strike="noStrike">
                  <a:solidFill>
                    <a:schemeClr val="dk1"/>
                  </a:solidFill>
                  <a:latin typeface="Helvetica Neue"/>
                  <a:ea typeface="Helvetica Neue"/>
                  <a:cs typeface="Helvetica Neue"/>
                  <a:sym typeface="Helvetica Neue"/>
                </a:rPr>
                <a:t>: Final version of the </a:t>
              </a:r>
              <a:r>
                <a:rPr b="1" i="1" lang="en-US" sz="1800" u="none" cap="none" strike="noStrike">
                  <a:solidFill>
                    <a:schemeClr val="dk1"/>
                  </a:solidFill>
                  <a:latin typeface="Helvetica Neue"/>
                  <a:ea typeface="Helvetica Neue"/>
                  <a:cs typeface="Helvetica Neue"/>
                  <a:sym typeface="Helvetica Neue"/>
                </a:rPr>
                <a:t>Terminal One</a:t>
              </a:r>
              <a:r>
                <a:rPr b="0" i="0" lang="en-US" sz="1800" u="none" cap="none" strike="noStrike">
                  <a:solidFill>
                    <a:schemeClr val="dk1"/>
                  </a:solidFill>
                  <a:latin typeface="Helvetica Neue"/>
                  <a:ea typeface="Helvetica Neue"/>
                  <a:cs typeface="Helvetica Neue"/>
                  <a:sym typeface="Helvetica Neue"/>
                </a:rPr>
                <a:t> ready for production.</a:t>
              </a:r>
              <a:endParaRPr/>
            </a:p>
          </p:txBody>
        </p:sp>
      </p:grpSp>
      <p:pic>
        <p:nvPicPr>
          <p:cNvPr id="569" name="Google Shape;569;p27"/>
          <p:cNvPicPr preferRelativeResize="0"/>
          <p:nvPr/>
        </p:nvPicPr>
        <p:blipFill rotWithShape="1">
          <a:blip r:embed="rId7">
            <a:alphaModFix/>
          </a:blip>
          <a:srcRect b="0" l="0" r="0" t="0"/>
          <a:stretch/>
        </p:blipFill>
        <p:spPr>
          <a:xfrm>
            <a:off x="8387000" y="1252850"/>
            <a:ext cx="690300" cy="690300"/>
          </a:xfrm>
          <a:prstGeom prst="rect">
            <a:avLst/>
          </a:prstGeom>
          <a:noFill/>
          <a:ln>
            <a:noFill/>
          </a:ln>
        </p:spPr>
      </p:pic>
      <p:pic>
        <p:nvPicPr>
          <p:cNvPr id="570" name="Google Shape;570;p27"/>
          <p:cNvPicPr preferRelativeResize="0"/>
          <p:nvPr/>
        </p:nvPicPr>
        <p:blipFill rotWithShape="1">
          <a:blip r:embed="rId7">
            <a:alphaModFix/>
          </a:blip>
          <a:srcRect b="0" l="0" r="0" t="0"/>
          <a:stretch/>
        </p:blipFill>
        <p:spPr>
          <a:xfrm>
            <a:off x="8387000" y="2243450"/>
            <a:ext cx="690300" cy="690300"/>
          </a:xfrm>
          <a:prstGeom prst="rect">
            <a:avLst/>
          </a:prstGeom>
          <a:noFill/>
          <a:ln>
            <a:noFill/>
          </a:ln>
        </p:spPr>
      </p:pic>
      <p:pic>
        <p:nvPicPr>
          <p:cNvPr id="571" name="Google Shape;571;p27"/>
          <p:cNvPicPr preferRelativeResize="0"/>
          <p:nvPr/>
        </p:nvPicPr>
        <p:blipFill rotWithShape="1">
          <a:blip r:embed="rId7">
            <a:alphaModFix/>
          </a:blip>
          <a:srcRect b="0" l="0" r="0" t="0"/>
          <a:stretch/>
        </p:blipFill>
        <p:spPr>
          <a:xfrm>
            <a:off x="8387000" y="3234050"/>
            <a:ext cx="690300" cy="690300"/>
          </a:xfrm>
          <a:prstGeom prst="rect">
            <a:avLst/>
          </a:prstGeom>
          <a:noFill/>
          <a:ln>
            <a:noFill/>
          </a:ln>
        </p:spPr>
      </p:pic>
      <p:grpSp>
        <p:nvGrpSpPr>
          <p:cNvPr id="572" name="Google Shape;572;p27"/>
          <p:cNvGrpSpPr/>
          <p:nvPr/>
        </p:nvGrpSpPr>
        <p:grpSpPr>
          <a:xfrm>
            <a:off x="97850" y="4313350"/>
            <a:ext cx="8837350" cy="1177800"/>
            <a:chOff x="164525" y="2340875"/>
            <a:chExt cx="8837350" cy="1177800"/>
          </a:xfrm>
        </p:grpSpPr>
        <p:sp>
          <p:nvSpPr>
            <p:cNvPr id="573" name="Google Shape;573;p27"/>
            <p:cNvSpPr/>
            <p:nvPr/>
          </p:nvSpPr>
          <p:spPr>
            <a:xfrm>
              <a:off x="164525" y="2340875"/>
              <a:ext cx="8240100" cy="11778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rPr b="0" i="0" lang="en-US" sz="1800" u="none" cap="none" strike="noStrike">
                  <a:solidFill>
                    <a:schemeClr val="dk1"/>
                  </a:solidFill>
                  <a:latin typeface="Helvetica Neue"/>
                  <a:ea typeface="Helvetica Neue"/>
                  <a:cs typeface="Helvetica Neue"/>
                  <a:sym typeface="Helvetica Neue"/>
                </a:rPr>
                <a:t>Feb 2016: The first R&amp;D study, funded by FASIE, was finished.</a:t>
              </a:r>
              <a:br>
                <a:rPr b="0" i="0" lang="en-US" sz="1800" u="none" cap="none" strike="noStrike">
                  <a:solidFill>
                    <a:schemeClr val="dk1"/>
                  </a:solidFill>
                  <a:latin typeface="Helvetica Neue"/>
                  <a:ea typeface="Helvetica Neue"/>
                  <a:cs typeface="Helvetica Neue"/>
                  <a:sym typeface="Helvetica Neue"/>
                </a:rPr>
              </a:br>
              <a:r>
                <a:rPr b="0" i="0" lang="en-US" sz="1800" u="none" cap="none" strike="noStrike">
                  <a:solidFill>
                    <a:schemeClr val="dk1"/>
                  </a:solidFill>
                  <a:latin typeface="Helvetica Neue"/>
                  <a:ea typeface="Helvetica Neue"/>
                  <a:cs typeface="Helvetica Neue"/>
                  <a:sym typeface="Helvetica Neue"/>
                </a:rPr>
                <a:t>May 2016: U.S. Patent N 9,338,275 was issued.</a:t>
              </a:r>
              <a:endParaRPr b="0" i="0" sz="1800" u="none" cap="none" strike="noStrike">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Font typeface="Arial"/>
                <a:buNone/>
              </a:pPr>
              <a:r>
                <a:rPr lang="en-US" sz="1800">
                  <a:solidFill>
                    <a:schemeClr val="dk1"/>
                  </a:solidFill>
                  <a:latin typeface="Helvetica Neue"/>
                  <a:ea typeface="Helvetica Neue"/>
                  <a:cs typeface="Helvetica Neue"/>
                  <a:sym typeface="Helvetica Neue"/>
                </a:rPr>
                <a:t>Feb 2017: Field tests of the communicator, Web UI and server infrastructure. </a:t>
              </a:r>
              <a:endParaRPr sz="1800">
                <a:solidFill>
                  <a:schemeClr val="dk1"/>
                </a:solidFill>
                <a:latin typeface="Helvetica Neue"/>
                <a:ea typeface="Helvetica Neue"/>
                <a:cs typeface="Helvetica Neue"/>
                <a:sym typeface="Helvetica Neue"/>
              </a:endParaRPr>
            </a:p>
          </p:txBody>
        </p:sp>
        <p:sp>
          <p:nvSpPr>
            <p:cNvPr id="574" name="Google Shape;574;p27"/>
            <p:cNvSpPr/>
            <p:nvPr/>
          </p:nvSpPr>
          <p:spPr>
            <a:xfrm>
              <a:off x="8523975" y="2464025"/>
              <a:ext cx="477900" cy="444000"/>
            </a:xfrm>
            <a:prstGeom prst="rect">
              <a:avLst/>
            </a:prstGeom>
            <a:solidFill>
              <a:srgbClr val="FFFFFF"/>
            </a:solid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38761D"/>
                </a:buClr>
                <a:buFont typeface="Arial"/>
                <a:buNone/>
              </a:pPr>
              <a:r>
                <a:t/>
              </a:r>
              <a:endParaRPr b="0" i="0" sz="1400" u="none" cap="none" strike="noStrike">
                <a:solidFill>
                  <a:srgbClr val="000000"/>
                </a:solidFill>
                <a:latin typeface="Arial"/>
                <a:ea typeface="Arial"/>
                <a:cs typeface="Arial"/>
                <a:sym typeface="Arial"/>
              </a:endParaRPr>
            </a:p>
          </p:txBody>
        </p:sp>
      </p:grpSp>
      <p:pic>
        <p:nvPicPr>
          <p:cNvPr id="575" name="Google Shape;575;p27"/>
          <p:cNvPicPr preferRelativeResize="0"/>
          <p:nvPr/>
        </p:nvPicPr>
        <p:blipFill rotWithShape="1">
          <a:blip r:embed="rId7">
            <a:alphaModFix/>
          </a:blip>
          <a:srcRect b="0" l="0" r="0" t="0"/>
          <a:stretch/>
        </p:blipFill>
        <p:spPr>
          <a:xfrm>
            <a:off x="8387000" y="4224650"/>
            <a:ext cx="690300" cy="690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83" name="Shape 83"/>
        <p:cNvGrpSpPr/>
        <p:nvPr/>
      </p:nvGrpSpPr>
      <p:grpSpPr>
        <a:xfrm>
          <a:off x="0" y="0"/>
          <a:ext cx="0" cy="0"/>
          <a:chOff x="0" y="0"/>
          <a:chExt cx="0" cy="0"/>
        </a:xfrm>
      </p:grpSpPr>
      <p:sp>
        <p:nvSpPr>
          <p:cNvPr id="84" name="Google Shape;84;p8"/>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87" name="Google Shape;87;p8"/>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88" name="Google Shape;88;p8"/>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Land Mobile Radio Flaws</a:t>
            </a:r>
            <a:endParaRPr sz="3200">
              <a:solidFill>
                <a:srgbClr val="F3F3F3"/>
              </a:solidFill>
              <a:latin typeface="Helvetica Neue"/>
              <a:ea typeface="Helvetica Neue"/>
              <a:cs typeface="Helvetica Neue"/>
              <a:sym typeface="Helvetica Neue"/>
            </a:endParaRPr>
          </a:p>
        </p:txBody>
      </p:sp>
      <p:sp>
        <p:nvSpPr>
          <p:cNvPr id="89" name="Google Shape;89;p8"/>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sp>
        <p:nvSpPr>
          <p:cNvPr id="90" name="Google Shape;90;p8"/>
          <p:cNvSpPr txBox="1"/>
          <p:nvPr/>
        </p:nvSpPr>
        <p:spPr>
          <a:xfrm>
            <a:off x="300900" y="6543150"/>
            <a:ext cx="4709400" cy="204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Font typeface="Arial"/>
              <a:buNone/>
            </a:pPr>
            <a:r>
              <a:t/>
            </a:r>
            <a:endParaRPr sz="1100">
              <a:solidFill>
                <a:srgbClr val="545454"/>
              </a:solidFill>
            </a:endParaRPr>
          </a:p>
        </p:txBody>
      </p:sp>
      <p:pic>
        <p:nvPicPr>
          <p:cNvPr id="91" name="Google Shape;91;p8"/>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92" name="Google Shape;92;p8"/>
          <p:cNvSpPr/>
          <p:nvPr/>
        </p:nvSpPr>
        <p:spPr>
          <a:xfrm>
            <a:off x="2524125" y="1779000"/>
            <a:ext cx="2486100" cy="4953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dk1"/>
                </a:solidFill>
              </a:rPr>
              <a:t>Noise</a:t>
            </a:r>
            <a:endParaRPr sz="1800"/>
          </a:p>
        </p:txBody>
      </p:sp>
      <p:sp>
        <p:nvSpPr>
          <p:cNvPr id="93" name="Google Shape;93;p8"/>
          <p:cNvSpPr/>
          <p:nvPr/>
        </p:nvSpPr>
        <p:spPr>
          <a:xfrm>
            <a:off x="2524125" y="2933925"/>
            <a:ext cx="3886200" cy="5439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chemeClr val="dk1"/>
                </a:solidFill>
              </a:rPr>
              <a:t>Limited range of communication</a:t>
            </a:r>
            <a:endParaRPr/>
          </a:p>
        </p:txBody>
      </p:sp>
      <p:sp>
        <p:nvSpPr>
          <p:cNvPr id="94" name="Google Shape;94;p8"/>
          <p:cNvSpPr txBox="1"/>
          <p:nvPr/>
        </p:nvSpPr>
        <p:spPr>
          <a:xfrm>
            <a:off x="2365800" y="2556888"/>
            <a:ext cx="1507200" cy="63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a:p>
        </p:txBody>
      </p:sp>
      <p:pic>
        <p:nvPicPr>
          <p:cNvPr id="95" name="Google Shape;95;p8"/>
          <p:cNvPicPr preferRelativeResize="0"/>
          <p:nvPr/>
        </p:nvPicPr>
        <p:blipFill rotWithShape="1">
          <a:blip r:embed="rId4">
            <a:alphaModFix/>
          </a:blip>
          <a:srcRect b="0" l="0" r="0" t="0"/>
          <a:stretch/>
        </p:blipFill>
        <p:spPr>
          <a:xfrm>
            <a:off x="157741" y="4620225"/>
            <a:ext cx="2890500" cy="1598100"/>
          </a:xfrm>
          <a:prstGeom prst="rect">
            <a:avLst/>
          </a:prstGeom>
          <a:noFill/>
          <a:ln>
            <a:noFill/>
          </a:ln>
        </p:spPr>
      </p:pic>
      <p:pic>
        <p:nvPicPr>
          <p:cNvPr id="96" name="Google Shape;96;p8"/>
          <p:cNvPicPr preferRelativeResize="0"/>
          <p:nvPr/>
        </p:nvPicPr>
        <p:blipFill rotWithShape="1">
          <a:blip r:embed="rId5">
            <a:alphaModFix/>
          </a:blip>
          <a:srcRect b="0" l="0" r="0" t="0"/>
          <a:stretch/>
        </p:blipFill>
        <p:spPr>
          <a:xfrm>
            <a:off x="6038775" y="1345586"/>
            <a:ext cx="2970600" cy="1057200"/>
          </a:xfrm>
          <a:prstGeom prst="rect">
            <a:avLst/>
          </a:prstGeom>
          <a:noFill/>
          <a:ln>
            <a:noFill/>
          </a:ln>
        </p:spPr>
      </p:pic>
      <p:sp>
        <p:nvSpPr>
          <p:cNvPr id="97" name="Google Shape;97;p8"/>
          <p:cNvSpPr/>
          <p:nvPr/>
        </p:nvSpPr>
        <p:spPr>
          <a:xfrm>
            <a:off x="2524125" y="2356475"/>
            <a:ext cx="3609900" cy="4953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800">
                <a:solidFill>
                  <a:schemeClr val="dk1"/>
                </a:solidFill>
              </a:rPr>
              <a:t>Bulky antennas</a:t>
            </a:r>
            <a:endParaRPr sz="1800">
              <a:solidFill>
                <a:schemeClr val="dk1"/>
              </a:solidFill>
            </a:endParaRPr>
          </a:p>
        </p:txBody>
      </p:sp>
      <p:sp>
        <p:nvSpPr>
          <p:cNvPr id="98" name="Google Shape;98;p8"/>
          <p:cNvSpPr/>
          <p:nvPr/>
        </p:nvSpPr>
        <p:spPr>
          <a:xfrm>
            <a:off x="2524125" y="3559988"/>
            <a:ext cx="3857700" cy="5901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US" sz="1800">
                <a:solidFill>
                  <a:schemeClr val="dk1"/>
                </a:solidFill>
              </a:rPr>
              <a:t>Need for power amplifiers</a:t>
            </a:r>
            <a:endParaRPr sz="1800">
              <a:solidFill>
                <a:schemeClr val="dk1"/>
              </a:solidFill>
            </a:endParaRPr>
          </a:p>
        </p:txBody>
      </p:sp>
      <p:sp>
        <p:nvSpPr>
          <p:cNvPr id="99" name="Google Shape;99;p8"/>
          <p:cNvSpPr/>
          <p:nvPr/>
        </p:nvSpPr>
        <p:spPr>
          <a:xfrm>
            <a:off x="2524125" y="4232250"/>
            <a:ext cx="3857700" cy="8061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US" sz="1800">
                <a:solidFill>
                  <a:schemeClr val="dk1"/>
                </a:solidFill>
              </a:rPr>
              <a:t>Complex mounting, commissioning, and maintenance</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03" name="Shape 103"/>
        <p:cNvGrpSpPr/>
        <p:nvPr/>
      </p:nvGrpSpPr>
      <p:grpSpPr>
        <a:xfrm>
          <a:off x="0" y="0"/>
          <a:ext cx="0" cy="0"/>
          <a:chOff x="0" y="0"/>
          <a:chExt cx="0" cy="0"/>
        </a:xfrm>
      </p:grpSpPr>
      <p:sp>
        <p:nvSpPr>
          <p:cNvPr id="104" name="Google Shape;104;p9"/>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107" name="Google Shape;107;p9"/>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108" name="Google Shape;108;p9"/>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Land Mobile Radio Sales</a:t>
            </a:r>
            <a:endParaRPr sz="3600">
              <a:solidFill>
                <a:srgbClr val="F3F3F3"/>
              </a:solidFill>
              <a:latin typeface="Helvetica Neue"/>
              <a:ea typeface="Helvetica Neue"/>
              <a:cs typeface="Helvetica Neue"/>
              <a:sym typeface="Helvetica Neue"/>
            </a:endParaRPr>
          </a:p>
        </p:txBody>
      </p:sp>
      <p:sp>
        <p:nvSpPr>
          <p:cNvPr id="109" name="Google Shape;109;p9"/>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sp>
        <p:nvSpPr>
          <p:cNvPr id="110" name="Google Shape;110;p9"/>
          <p:cNvSpPr txBox="1"/>
          <p:nvPr/>
        </p:nvSpPr>
        <p:spPr>
          <a:xfrm>
            <a:off x="300900" y="6543150"/>
            <a:ext cx="4647300" cy="204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Font typeface="Arial"/>
              <a:buNone/>
            </a:pPr>
            <a:r>
              <a:t/>
            </a:r>
            <a:endParaRPr sz="1100">
              <a:solidFill>
                <a:srgbClr val="545454"/>
              </a:solidFill>
            </a:endParaRPr>
          </a:p>
        </p:txBody>
      </p:sp>
      <p:pic>
        <p:nvPicPr>
          <p:cNvPr id="111" name="Google Shape;111;p9"/>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pic>
        <p:nvPicPr>
          <p:cNvPr id="112" name="Google Shape;112;p9"/>
          <p:cNvPicPr preferRelativeResize="0"/>
          <p:nvPr/>
        </p:nvPicPr>
        <p:blipFill rotWithShape="1">
          <a:blip r:embed="rId4">
            <a:alphaModFix/>
          </a:blip>
          <a:srcRect b="0" l="0" r="0" t="0"/>
          <a:stretch/>
        </p:blipFill>
        <p:spPr>
          <a:xfrm>
            <a:off x="2386008" y="1735658"/>
            <a:ext cx="4105200" cy="4173600"/>
          </a:xfrm>
          <a:prstGeom prst="rect">
            <a:avLst/>
          </a:prstGeom>
          <a:noFill/>
          <a:ln>
            <a:noFill/>
          </a:ln>
        </p:spPr>
      </p:pic>
      <p:sp>
        <p:nvSpPr>
          <p:cNvPr id="113" name="Google Shape;113;p9"/>
          <p:cNvSpPr txBox="1"/>
          <p:nvPr/>
        </p:nvSpPr>
        <p:spPr>
          <a:xfrm>
            <a:off x="1882775" y="3175525"/>
            <a:ext cx="5256300" cy="1188900"/>
          </a:xfrm>
          <a:prstGeom prst="rect">
            <a:avLst/>
          </a:prstGeom>
          <a:solidFill>
            <a:srgbClr val="3CBD39"/>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Arial"/>
              <a:buNone/>
            </a:pPr>
            <a:r>
              <a:rPr lang="en-US" sz="3600">
                <a:solidFill>
                  <a:schemeClr val="lt1"/>
                </a:solidFill>
                <a:latin typeface="Helvetica Neue"/>
                <a:ea typeface="Helvetica Neue"/>
                <a:cs typeface="Helvetica Neue"/>
                <a:sym typeface="Helvetica Neue"/>
              </a:rPr>
              <a:t>10</a:t>
            </a:r>
            <a:r>
              <a:rPr b="0" i="0" lang="en-US" sz="3600" u="none" cap="none" strike="noStrike">
                <a:solidFill>
                  <a:schemeClr val="lt1"/>
                </a:solidFill>
                <a:latin typeface="Helvetica Neue"/>
                <a:ea typeface="Helvetica Neue"/>
                <a:cs typeface="Helvetica Neue"/>
                <a:sym typeface="Helvetica Neue"/>
              </a:rPr>
              <a:t> billion U.S. dollars </a:t>
            </a:r>
            <a:endParaRPr/>
          </a:p>
          <a:p>
            <a:pPr indent="0" lvl="0" marL="0" marR="0" rtl="0" algn="ctr">
              <a:lnSpc>
                <a:spcPct val="100000"/>
              </a:lnSpc>
              <a:spcBef>
                <a:spcPts val="0"/>
              </a:spcBef>
              <a:spcAft>
                <a:spcPts val="0"/>
              </a:spcAft>
              <a:buClr>
                <a:schemeClr val="lt1"/>
              </a:buClr>
              <a:buFont typeface="Arial"/>
              <a:buNone/>
            </a:pPr>
            <a:r>
              <a:rPr b="0" i="0" lang="en-US" sz="3600" u="none" cap="none" strike="noStrike">
                <a:solidFill>
                  <a:schemeClr val="lt1"/>
                </a:solidFill>
                <a:latin typeface="Helvetica Neue"/>
                <a:ea typeface="Helvetica Neue"/>
                <a:cs typeface="Helvetica Neue"/>
                <a:sym typeface="Helvetica Neue"/>
              </a:rPr>
              <a:t>a year</a:t>
            </a:r>
            <a:endParaRPr/>
          </a:p>
        </p:txBody>
      </p:sp>
      <p:sp>
        <p:nvSpPr>
          <p:cNvPr id="114" name="Google Shape;114;p9"/>
          <p:cNvSpPr txBox="1"/>
          <p:nvPr/>
        </p:nvSpPr>
        <p:spPr>
          <a:xfrm>
            <a:off x="2365800" y="2556888"/>
            <a:ext cx="1507200" cy="63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t/>
            </a:r>
            <a:endParaRPr/>
          </a:p>
        </p:txBody>
      </p:sp>
      <p:pic>
        <p:nvPicPr>
          <p:cNvPr id="115" name="Google Shape;115;p9"/>
          <p:cNvPicPr preferRelativeResize="0"/>
          <p:nvPr/>
        </p:nvPicPr>
        <p:blipFill rotWithShape="1">
          <a:blip r:embed="rId5">
            <a:alphaModFix/>
          </a:blip>
          <a:srcRect b="0" l="0" r="0" t="0"/>
          <a:stretch/>
        </p:blipFill>
        <p:spPr>
          <a:xfrm>
            <a:off x="157741" y="4620225"/>
            <a:ext cx="2890500" cy="1598100"/>
          </a:xfrm>
          <a:prstGeom prst="rect">
            <a:avLst/>
          </a:prstGeom>
          <a:noFill/>
          <a:ln>
            <a:noFill/>
          </a:ln>
        </p:spPr>
      </p:pic>
      <p:pic>
        <p:nvPicPr>
          <p:cNvPr id="116" name="Google Shape;116;p9"/>
          <p:cNvPicPr preferRelativeResize="0"/>
          <p:nvPr/>
        </p:nvPicPr>
        <p:blipFill rotWithShape="1">
          <a:blip r:embed="rId6">
            <a:alphaModFix/>
          </a:blip>
          <a:srcRect b="0" l="0" r="0" t="0"/>
          <a:stretch/>
        </p:blipFill>
        <p:spPr>
          <a:xfrm>
            <a:off x="6038775" y="1345586"/>
            <a:ext cx="2970600" cy="10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20" name="Shape 120"/>
        <p:cNvGrpSpPr/>
        <p:nvPr/>
      </p:nvGrpSpPr>
      <p:grpSpPr>
        <a:xfrm>
          <a:off x="0" y="0"/>
          <a:ext cx="0" cy="0"/>
          <a:chOff x="0" y="0"/>
          <a:chExt cx="0" cy="0"/>
        </a:xfrm>
      </p:grpSpPr>
      <p:sp>
        <p:nvSpPr>
          <p:cNvPr id="121" name="Google Shape;121;p10"/>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124" name="Google Shape;124;p10"/>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125" name="Google Shape;125;p10"/>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000">
                <a:solidFill>
                  <a:srgbClr val="F3F3F3"/>
                </a:solidFill>
                <a:latin typeface="Helvetica Neue"/>
                <a:ea typeface="Helvetica Neue"/>
                <a:cs typeface="Helvetica Neue"/>
                <a:sym typeface="Helvetica Neue"/>
              </a:rPr>
              <a:t>The </a:t>
            </a:r>
            <a:r>
              <a:rPr lang="en-US" sz="3000">
                <a:solidFill>
                  <a:srgbClr val="F3F3F3"/>
                </a:solidFill>
                <a:latin typeface="Calibri"/>
                <a:ea typeface="Calibri"/>
                <a:cs typeface="Calibri"/>
                <a:sym typeface="Calibri"/>
              </a:rPr>
              <a:t>Advantages of Radio </a:t>
            </a:r>
            <a:br>
              <a:rPr lang="en-US" sz="3000">
                <a:solidFill>
                  <a:srgbClr val="F3F3F3"/>
                </a:solidFill>
                <a:latin typeface="Calibri"/>
                <a:ea typeface="Calibri"/>
                <a:cs typeface="Calibri"/>
                <a:sym typeface="Calibri"/>
              </a:rPr>
            </a:br>
            <a:r>
              <a:rPr i="1" lang="en-US" sz="1800">
                <a:solidFill>
                  <a:srgbClr val="F3F3F3"/>
                </a:solidFill>
                <a:latin typeface="Calibri"/>
                <a:ea typeface="Calibri"/>
                <a:cs typeface="Calibri"/>
                <a:sym typeface="Calibri"/>
              </a:rPr>
              <a:t>(and  of  TreeTalk  too)</a:t>
            </a:r>
            <a:endParaRPr sz="3200">
              <a:solidFill>
                <a:srgbClr val="F3F3F3"/>
              </a:solidFill>
              <a:latin typeface="Helvetica Neue"/>
              <a:ea typeface="Helvetica Neue"/>
              <a:cs typeface="Helvetica Neue"/>
              <a:sym typeface="Helvetica Neue"/>
            </a:endParaRPr>
          </a:p>
        </p:txBody>
      </p:sp>
      <p:sp>
        <p:nvSpPr>
          <p:cNvPr id="126" name="Google Shape;126;p10"/>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127" name="Google Shape;127;p10"/>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pic>
        <p:nvPicPr>
          <p:cNvPr id="128" name="Google Shape;128;p10"/>
          <p:cNvPicPr preferRelativeResize="0"/>
          <p:nvPr/>
        </p:nvPicPr>
        <p:blipFill rotWithShape="1">
          <a:blip r:embed="rId4">
            <a:alphaModFix/>
          </a:blip>
          <a:srcRect b="0" l="0" r="0" t="0"/>
          <a:stretch/>
        </p:blipFill>
        <p:spPr>
          <a:xfrm rot="-1590039">
            <a:off x="1089806" y="2077115"/>
            <a:ext cx="2864807" cy="3697833"/>
          </a:xfrm>
          <a:prstGeom prst="rect">
            <a:avLst/>
          </a:prstGeom>
          <a:noFill/>
          <a:ln>
            <a:noFill/>
          </a:ln>
        </p:spPr>
      </p:pic>
      <p:sp>
        <p:nvSpPr>
          <p:cNvPr id="129" name="Google Shape;129;p10"/>
          <p:cNvSpPr/>
          <p:nvPr/>
        </p:nvSpPr>
        <p:spPr>
          <a:xfrm>
            <a:off x="3071808" y="2566983"/>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10"/>
          <p:cNvSpPr/>
          <p:nvPr/>
        </p:nvSpPr>
        <p:spPr>
          <a:xfrm>
            <a:off x="4357687" y="4424362"/>
            <a:ext cx="357300" cy="357300"/>
          </a:xfrm>
          <a:prstGeom prst="ellipse">
            <a:avLst/>
          </a:prstGeom>
          <a:solidFill>
            <a:srgbClr val="3CBD39"/>
          </a:solidFill>
          <a:ln cap="flat" cmpd="sng" w="9525">
            <a:solidFill>
              <a:srgbClr val="4D870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1" name="Google Shape;131;p10"/>
          <p:cNvSpPr/>
          <p:nvPr/>
        </p:nvSpPr>
        <p:spPr>
          <a:xfrm>
            <a:off x="6443662" y="356870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2" name="Google Shape;132;p10"/>
          <p:cNvSpPr/>
          <p:nvPr/>
        </p:nvSpPr>
        <p:spPr>
          <a:xfrm>
            <a:off x="7429500" y="421005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3" name="Google Shape;133;p10"/>
          <p:cNvSpPr/>
          <p:nvPr/>
        </p:nvSpPr>
        <p:spPr>
          <a:xfrm>
            <a:off x="5357812" y="249555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0"/>
          <p:cNvSpPr/>
          <p:nvPr/>
        </p:nvSpPr>
        <p:spPr>
          <a:xfrm>
            <a:off x="6443662" y="2847975"/>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5" name="Google Shape;135;p10"/>
          <p:cNvSpPr/>
          <p:nvPr/>
        </p:nvSpPr>
        <p:spPr>
          <a:xfrm>
            <a:off x="6227762" y="1552575"/>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6" name="Google Shape;136;p10"/>
          <p:cNvSpPr/>
          <p:nvPr/>
        </p:nvSpPr>
        <p:spPr>
          <a:xfrm>
            <a:off x="4643437" y="135255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7" name="Google Shape;137;p10"/>
          <p:cNvSpPr/>
          <p:nvPr/>
        </p:nvSpPr>
        <p:spPr>
          <a:xfrm>
            <a:off x="3571875" y="1566858"/>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8" name="Google Shape;138;p10"/>
          <p:cNvSpPr/>
          <p:nvPr/>
        </p:nvSpPr>
        <p:spPr>
          <a:xfrm>
            <a:off x="6786560" y="1423985"/>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39" name="Google Shape;139;p10"/>
          <p:cNvSpPr/>
          <p:nvPr/>
        </p:nvSpPr>
        <p:spPr>
          <a:xfrm>
            <a:off x="8643935" y="1995483"/>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40" name="Google Shape;140;p10"/>
          <p:cNvSpPr/>
          <p:nvPr/>
        </p:nvSpPr>
        <p:spPr>
          <a:xfrm>
            <a:off x="8072435" y="3567112"/>
            <a:ext cx="357300" cy="357300"/>
          </a:xfrm>
          <a:prstGeom prst="ellipse">
            <a:avLst/>
          </a:prstGeom>
          <a:solidFill>
            <a:srgbClr val="00FF00"/>
          </a:solidFill>
          <a:ln cap="flat" cmpd="sng" w="9525">
            <a:solidFill>
              <a:srgbClr val="00FF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41" name="Google Shape;141;p10"/>
          <p:cNvSpPr/>
          <p:nvPr/>
        </p:nvSpPr>
        <p:spPr>
          <a:xfrm>
            <a:off x="4286250" y="278130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cxnSp>
        <p:nvCxnSpPr>
          <p:cNvPr id="142" name="Google Shape;142;p10"/>
          <p:cNvCxnSpPr/>
          <p:nvPr/>
        </p:nvCxnSpPr>
        <p:spPr>
          <a:xfrm flipH="1" rot="5400000">
            <a:off x="3090821" y="3157496"/>
            <a:ext cx="1605000" cy="1033500"/>
          </a:xfrm>
          <a:prstGeom prst="straightConnector1">
            <a:avLst/>
          </a:prstGeom>
          <a:noFill/>
          <a:ln cap="flat" cmpd="sng" w="25400">
            <a:solidFill>
              <a:srgbClr val="00A8EE"/>
            </a:solidFill>
            <a:prstDash val="solid"/>
            <a:miter lim="8000"/>
            <a:headEnd len="sm" w="sm" type="none"/>
            <a:tailEnd len="sm" w="sm" type="none"/>
          </a:ln>
        </p:spPr>
      </p:cxnSp>
      <p:cxnSp>
        <p:nvCxnSpPr>
          <p:cNvPr id="143" name="Google Shape;143;p10"/>
          <p:cNvCxnSpPr/>
          <p:nvPr/>
        </p:nvCxnSpPr>
        <p:spPr>
          <a:xfrm rot="10800000">
            <a:off x="3751369" y="1924160"/>
            <a:ext cx="785700" cy="2500200"/>
          </a:xfrm>
          <a:prstGeom prst="straightConnector1">
            <a:avLst/>
          </a:prstGeom>
          <a:noFill/>
          <a:ln cap="flat" cmpd="sng" w="25400">
            <a:solidFill>
              <a:srgbClr val="00A8EE"/>
            </a:solidFill>
            <a:prstDash val="solid"/>
            <a:miter lim="8000"/>
            <a:headEnd len="sm" w="sm" type="none"/>
            <a:tailEnd len="sm" w="sm" type="none"/>
          </a:ln>
        </p:spPr>
      </p:cxnSp>
      <p:cxnSp>
        <p:nvCxnSpPr>
          <p:cNvPr id="144" name="Google Shape;144;p10"/>
          <p:cNvCxnSpPr/>
          <p:nvPr/>
        </p:nvCxnSpPr>
        <p:spPr>
          <a:xfrm rot="10800000">
            <a:off x="4465498" y="3138394"/>
            <a:ext cx="106500" cy="1293900"/>
          </a:xfrm>
          <a:prstGeom prst="straightConnector1">
            <a:avLst/>
          </a:prstGeom>
          <a:noFill/>
          <a:ln cap="flat" cmpd="sng" w="25400">
            <a:solidFill>
              <a:srgbClr val="00A8EE"/>
            </a:solidFill>
            <a:prstDash val="solid"/>
            <a:miter lim="8000"/>
            <a:headEnd len="sm" w="sm" type="none"/>
            <a:tailEnd len="sm" w="sm" type="none"/>
          </a:ln>
        </p:spPr>
      </p:cxnSp>
      <p:cxnSp>
        <p:nvCxnSpPr>
          <p:cNvPr id="145" name="Google Shape;145;p10"/>
          <p:cNvCxnSpPr/>
          <p:nvPr/>
        </p:nvCxnSpPr>
        <p:spPr>
          <a:xfrm rot="5400000">
            <a:off x="3359271" y="3013085"/>
            <a:ext cx="2766900" cy="160200"/>
          </a:xfrm>
          <a:prstGeom prst="straightConnector1">
            <a:avLst/>
          </a:prstGeom>
          <a:noFill/>
          <a:ln cap="flat" cmpd="sng" w="25400">
            <a:solidFill>
              <a:srgbClr val="00A8EE"/>
            </a:solidFill>
            <a:prstDash val="solid"/>
            <a:miter lim="8000"/>
            <a:headEnd len="sm" w="sm" type="none"/>
            <a:tailEnd len="sm" w="sm" type="none"/>
          </a:ln>
        </p:spPr>
      </p:cxnSp>
      <p:cxnSp>
        <p:nvCxnSpPr>
          <p:cNvPr id="146" name="Google Shape;146;p10"/>
          <p:cNvCxnSpPr/>
          <p:nvPr/>
        </p:nvCxnSpPr>
        <p:spPr>
          <a:xfrm flipH="1" rot="10800000">
            <a:off x="4662487" y="3873555"/>
            <a:ext cx="1833600" cy="855600"/>
          </a:xfrm>
          <a:prstGeom prst="straightConnector1">
            <a:avLst/>
          </a:prstGeom>
          <a:noFill/>
          <a:ln cap="flat" cmpd="sng" w="25400">
            <a:solidFill>
              <a:srgbClr val="00A8EE"/>
            </a:solidFill>
            <a:prstDash val="solid"/>
            <a:miter lim="8000"/>
            <a:headEnd len="sm" w="sm" type="none"/>
            <a:tailEnd len="sm" w="sm" type="none"/>
          </a:ln>
        </p:spPr>
      </p:cxnSp>
      <p:cxnSp>
        <p:nvCxnSpPr>
          <p:cNvPr id="147" name="Google Shape;147;p10"/>
          <p:cNvCxnSpPr/>
          <p:nvPr/>
        </p:nvCxnSpPr>
        <p:spPr>
          <a:xfrm flipH="1">
            <a:off x="4662596" y="2800350"/>
            <a:ext cx="747600" cy="1676400"/>
          </a:xfrm>
          <a:prstGeom prst="straightConnector1">
            <a:avLst/>
          </a:prstGeom>
          <a:noFill/>
          <a:ln cap="flat" cmpd="sng" w="25400">
            <a:solidFill>
              <a:srgbClr val="00A8EE"/>
            </a:solidFill>
            <a:prstDash val="solid"/>
            <a:miter lim="8000"/>
            <a:headEnd len="sm" w="sm" type="none"/>
            <a:tailEnd len="sm" w="sm" type="none"/>
          </a:ln>
        </p:spPr>
      </p:cxnSp>
      <p:cxnSp>
        <p:nvCxnSpPr>
          <p:cNvPr id="148" name="Google Shape;148;p10"/>
          <p:cNvCxnSpPr/>
          <p:nvPr/>
        </p:nvCxnSpPr>
        <p:spPr>
          <a:xfrm flipH="1">
            <a:off x="4714744" y="1857375"/>
            <a:ext cx="1565400" cy="2746500"/>
          </a:xfrm>
          <a:prstGeom prst="straightConnector1">
            <a:avLst/>
          </a:prstGeom>
          <a:noFill/>
          <a:ln cap="flat" cmpd="sng" w="25400">
            <a:solidFill>
              <a:srgbClr val="00A8EE"/>
            </a:solidFill>
            <a:prstDash val="solid"/>
            <a:miter lim="8000"/>
            <a:headEnd len="sm" w="sm" type="none"/>
            <a:tailEnd len="sm" w="sm" type="none"/>
          </a:ln>
        </p:spPr>
      </p:cxnSp>
      <p:cxnSp>
        <p:nvCxnSpPr>
          <p:cNvPr id="149" name="Google Shape;149;p10"/>
          <p:cNvCxnSpPr/>
          <p:nvPr/>
        </p:nvCxnSpPr>
        <p:spPr>
          <a:xfrm rot="5400000">
            <a:off x="4339494" y="2104236"/>
            <a:ext cx="2874900" cy="2124000"/>
          </a:xfrm>
          <a:prstGeom prst="straightConnector1">
            <a:avLst/>
          </a:prstGeom>
          <a:noFill/>
          <a:ln cap="flat" cmpd="sng" w="25400">
            <a:solidFill>
              <a:srgbClr val="00A8EE"/>
            </a:solidFill>
            <a:prstDash val="solid"/>
            <a:miter lim="8000"/>
            <a:headEnd len="sm" w="sm" type="none"/>
            <a:tailEnd len="sm" w="sm" type="none"/>
          </a:ln>
        </p:spPr>
      </p:cxnSp>
      <p:cxnSp>
        <p:nvCxnSpPr>
          <p:cNvPr id="150" name="Google Shape;150;p10"/>
          <p:cNvCxnSpPr/>
          <p:nvPr/>
        </p:nvCxnSpPr>
        <p:spPr>
          <a:xfrm flipH="1">
            <a:off x="4662444" y="3152775"/>
            <a:ext cx="1833600" cy="1576500"/>
          </a:xfrm>
          <a:prstGeom prst="straightConnector1">
            <a:avLst/>
          </a:prstGeom>
          <a:noFill/>
          <a:ln cap="flat" cmpd="sng" w="25400">
            <a:solidFill>
              <a:srgbClr val="00A8EE"/>
            </a:solidFill>
            <a:prstDash val="solid"/>
            <a:miter lim="8000"/>
            <a:headEnd len="sm" w="sm" type="none"/>
            <a:tailEnd len="sm" w="sm" type="none"/>
          </a:ln>
        </p:spPr>
      </p:cxnSp>
      <p:cxnSp>
        <p:nvCxnSpPr>
          <p:cNvPr id="151" name="Google Shape;151;p10"/>
          <p:cNvCxnSpPr/>
          <p:nvPr/>
        </p:nvCxnSpPr>
        <p:spPr>
          <a:xfrm flipH="1">
            <a:off x="4662596" y="4389437"/>
            <a:ext cx="2766900" cy="339600"/>
          </a:xfrm>
          <a:prstGeom prst="straightConnector1">
            <a:avLst/>
          </a:prstGeom>
          <a:noFill/>
          <a:ln cap="flat" cmpd="sng" w="25400">
            <a:solidFill>
              <a:srgbClr val="00A8EE"/>
            </a:solidFill>
            <a:prstDash val="solid"/>
            <a:miter lim="8000"/>
            <a:headEnd len="sm" w="sm" type="none"/>
            <a:tailEnd len="sm" w="sm" type="none"/>
          </a:ln>
        </p:spPr>
      </p:cxnSp>
      <p:cxnSp>
        <p:nvCxnSpPr>
          <p:cNvPr id="152" name="Google Shape;152;p10"/>
          <p:cNvCxnSpPr/>
          <p:nvPr/>
        </p:nvCxnSpPr>
        <p:spPr>
          <a:xfrm rot="5400000">
            <a:off x="5553969" y="1461336"/>
            <a:ext cx="2303400" cy="3981300"/>
          </a:xfrm>
          <a:prstGeom prst="straightConnector1">
            <a:avLst/>
          </a:prstGeom>
          <a:noFill/>
          <a:ln cap="flat" cmpd="sng" w="25400">
            <a:solidFill>
              <a:srgbClr val="00A8EE"/>
            </a:solidFill>
            <a:prstDash val="solid"/>
            <a:miter lim="8000"/>
            <a:headEnd len="sm" w="sm" type="none"/>
            <a:tailEnd len="sm" w="sm" type="none"/>
          </a:ln>
        </p:spPr>
      </p:cxnSp>
      <p:cxnSp>
        <p:nvCxnSpPr>
          <p:cNvPr id="153" name="Google Shape;153;p10"/>
          <p:cNvCxnSpPr/>
          <p:nvPr/>
        </p:nvCxnSpPr>
        <p:spPr>
          <a:xfrm flipH="1">
            <a:off x="4714830" y="3746500"/>
            <a:ext cx="3357600" cy="857400"/>
          </a:xfrm>
          <a:prstGeom prst="straightConnector1">
            <a:avLst/>
          </a:prstGeom>
          <a:noFill/>
          <a:ln cap="flat" cmpd="sng" w="25400">
            <a:solidFill>
              <a:srgbClr val="00A8EE"/>
            </a:solidFill>
            <a:prstDash val="solid"/>
            <a:miter lim="8000"/>
            <a:headEnd len="sm" w="sm" type="none"/>
            <a:tailEnd len="sm" w="sm" type="none"/>
          </a:ln>
        </p:spPr>
      </p:cxnSp>
      <p:sp>
        <p:nvSpPr>
          <p:cNvPr id="154" name="Google Shape;154;p10"/>
          <p:cNvSpPr/>
          <p:nvPr/>
        </p:nvSpPr>
        <p:spPr>
          <a:xfrm rot="5400000">
            <a:off x="428733" y="4624386"/>
            <a:ext cx="1357200" cy="785700"/>
          </a:xfrm>
          <a:prstGeom prst="leftArrow">
            <a:avLst>
              <a:gd fmla="val 36495" name="adj1"/>
              <a:gd fmla="val 49628" name="adj2"/>
            </a:avLst>
          </a:prstGeom>
          <a:solidFill>
            <a:srgbClr val="00A8EE"/>
          </a:solidFill>
          <a:ln cap="flat" cmpd="sng" w="25400">
            <a:solidFill>
              <a:srgbClr val="00A8EE"/>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55" name="Google Shape;155;p10"/>
          <p:cNvSpPr txBox="1"/>
          <p:nvPr/>
        </p:nvSpPr>
        <p:spPr>
          <a:xfrm>
            <a:off x="0" y="4060825"/>
            <a:ext cx="785700" cy="91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0" i="0" lang="en-US" sz="1800" u="none" cap="none" strike="noStrike">
                <a:solidFill>
                  <a:srgbClr val="20124D"/>
                </a:solidFill>
                <a:latin typeface="Helvetica Neue"/>
                <a:ea typeface="Helvetica Neue"/>
                <a:cs typeface="Helvetica Neue"/>
                <a:sym typeface="Helvetica Neue"/>
              </a:rPr>
              <a:t>Push</a:t>
            </a:r>
            <a:endParaRPr/>
          </a:p>
          <a:p>
            <a:pPr indent="0" lvl="0" marL="0" marR="0" rtl="0" algn="ctr">
              <a:lnSpc>
                <a:spcPct val="100000"/>
              </a:lnSpc>
              <a:spcBef>
                <a:spcPts val="0"/>
              </a:spcBef>
              <a:spcAft>
                <a:spcPts val="0"/>
              </a:spcAft>
              <a:buClr>
                <a:schemeClr val="dk1"/>
              </a:buClr>
              <a:buFont typeface="Arial"/>
              <a:buNone/>
            </a:pPr>
            <a:r>
              <a:rPr b="0" i="0" lang="en-US" sz="1800" u="none" cap="none" strike="noStrike">
                <a:solidFill>
                  <a:srgbClr val="20124D"/>
                </a:solidFill>
                <a:latin typeface="Helvetica Neue"/>
                <a:ea typeface="Helvetica Neue"/>
                <a:cs typeface="Helvetica Neue"/>
                <a:sym typeface="Helvetica Neue"/>
              </a:rPr>
              <a:t>  &amp; </a:t>
            </a:r>
            <a:endParaRPr/>
          </a:p>
          <a:p>
            <a:pPr indent="0" lvl="0" marL="0" marR="0" rtl="0" algn="ctr">
              <a:lnSpc>
                <a:spcPct val="100000"/>
              </a:lnSpc>
              <a:spcBef>
                <a:spcPts val="0"/>
              </a:spcBef>
              <a:spcAft>
                <a:spcPts val="0"/>
              </a:spcAft>
              <a:buClr>
                <a:schemeClr val="dk1"/>
              </a:buClr>
              <a:buFont typeface="Arial"/>
              <a:buNone/>
            </a:pPr>
            <a:r>
              <a:rPr b="0" i="0" lang="en-US" sz="1800" u="none" cap="none" strike="noStrike">
                <a:solidFill>
                  <a:srgbClr val="20124D"/>
                </a:solidFill>
                <a:latin typeface="Helvetica Neue"/>
                <a:ea typeface="Helvetica Neue"/>
                <a:cs typeface="Helvetica Neue"/>
                <a:sym typeface="Helvetica Neue"/>
              </a:rPr>
              <a:t> Talk</a:t>
            </a:r>
            <a:endParaRPr/>
          </a:p>
        </p:txBody>
      </p:sp>
      <p:sp>
        <p:nvSpPr>
          <p:cNvPr id="156" name="Google Shape;156;p10"/>
          <p:cNvSpPr txBox="1"/>
          <p:nvPr/>
        </p:nvSpPr>
        <p:spPr>
          <a:xfrm>
            <a:off x="6732571" y="1912925"/>
            <a:ext cx="18336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2400" u="none" cap="none" strike="noStrike">
                <a:solidFill>
                  <a:srgbClr val="20124D"/>
                </a:solidFill>
                <a:latin typeface="Helvetica Neue"/>
                <a:ea typeface="Helvetica Neue"/>
                <a:cs typeface="Helvetica Neue"/>
                <a:sym typeface="Helvetica Neue"/>
              </a:rPr>
              <a:t>Broadcast</a:t>
            </a:r>
            <a:endParaRPr/>
          </a:p>
        </p:txBody>
      </p:sp>
      <p:sp>
        <p:nvSpPr>
          <p:cNvPr id="157" name="Google Shape;157;p10"/>
          <p:cNvSpPr txBox="1"/>
          <p:nvPr/>
        </p:nvSpPr>
        <p:spPr>
          <a:xfrm>
            <a:off x="457200" y="5695950"/>
            <a:ext cx="18336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2400" u="none" cap="none" strike="noStrike">
                <a:solidFill>
                  <a:srgbClr val="20124D"/>
                </a:solidFill>
                <a:latin typeface="Helvetica Neue"/>
                <a:ea typeface="Helvetica Neue"/>
                <a:cs typeface="Helvetica Neue"/>
                <a:sym typeface="Helvetica Neue"/>
              </a:rPr>
              <a:t>Easiness</a:t>
            </a:r>
            <a:endParaRPr/>
          </a:p>
        </p:txBody>
      </p:sp>
      <p:sp>
        <p:nvSpPr>
          <p:cNvPr id="158" name="Google Shape;158;p10"/>
          <p:cNvSpPr txBox="1"/>
          <p:nvPr/>
        </p:nvSpPr>
        <p:spPr>
          <a:xfrm>
            <a:off x="179381" y="1768475"/>
            <a:ext cx="32496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2400" u="none" cap="none" strike="noStrike">
                <a:solidFill>
                  <a:srgbClr val="20124D"/>
                </a:solidFill>
                <a:latin typeface="Helvetica Neue"/>
                <a:ea typeface="Helvetica Neue"/>
                <a:cs typeface="Helvetica Neue"/>
                <a:sym typeface="Helvetica Neue"/>
              </a:rPr>
              <a:t>Instant connection</a:t>
            </a:r>
            <a:endParaRPr/>
          </a:p>
        </p:txBody>
      </p:sp>
      <p:sp>
        <p:nvSpPr>
          <p:cNvPr id="159" name="Google Shape;159;p10"/>
          <p:cNvSpPr txBox="1"/>
          <p:nvPr/>
        </p:nvSpPr>
        <p:spPr>
          <a:xfrm>
            <a:off x="6838950" y="651410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pic>
        <p:nvPicPr>
          <p:cNvPr id="160" name="Google Shape;160;p10"/>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161" name="Google Shape;161;p10"/>
          <p:cNvSpPr/>
          <p:nvPr/>
        </p:nvSpPr>
        <p:spPr>
          <a:xfrm>
            <a:off x="5646075" y="5695825"/>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62" name="Google Shape;162;p10"/>
          <p:cNvSpPr/>
          <p:nvPr/>
        </p:nvSpPr>
        <p:spPr>
          <a:xfrm>
            <a:off x="7547025" y="557955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sp>
        <p:nvSpPr>
          <p:cNvPr id="163" name="Google Shape;163;p10"/>
          <p:cNvSpPr/>
          <p:nvPr/>
        </p:nvSpPr>
        <p:spPr>
          <a:xfrm>
            <a:off x="6443650" y="4841250"/>
            <a:ext cx="357300" cy="357300"/>
          </a:xfrm>
          <a:prstGeom prst="ellipse">
            <a:avLst/>
          </a:prstGeom>
          <a:solidFill>
            <a:srgbClr val="00A8EE"/>
          </a:solidFill>
          <a:ln cap="flat" cmpd="sng" w="9525">
            <a:solidFill>
              <a:srgbClr val="4A7EB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cxnSp>
        <p:nvCxnSpPr>
          <p:cNvPr id="164" name="Google Shape;164;p10"/>
          <p:cNvCxnSpPr>
            <a:stCxn id="163" idx="2"/>
            <a:endCxn id="130" idx="5"/>
          </p:cNvCxnSpPr>
          <p:nvPr/>
        </p:nvCxnSpPr>
        <p:spPr>
          <a:xfrm rot="10800000">
            <a:off x="4662550" y="4729200"/>
            <a:ext cx="1781100" cy="290700"/>
          </a:xfrm>
          <a:prstGeom prst="straightConnector1">
            <a:avLst/>
          </a:prstGeom>
          <a:noFill/>
          <a:ln cap="flat" cmpd="sng" w="25400">
            <a:solidFill>
              <a:srgbClr val="00A8EE"/>
            </a:solidFill>
            <a:prstDash val="solid"/>
            <a:miter lim="8000"/>
            <a:headEnd len="sm" w="sm" type="none"/>
            <a:tailEnd len="sm" w="sm" type="none"/>
          </a:ln>
        </p:spPr>
      </p:cxnSp>
      <p:cxnSp>
        <p:nvCxnSpPr>
          <p:cNvPr id="165" name="Google Shape;165;p10"/>
          <p:cNvCxnSpPr>
            <a:stCxn id="162" idx="2"/>
            <a:endCxn id="130" idx="5"/>
          </p:cNvCxnSpPr>
          <p:nvPr/>
        </p:nvCxnSpPr>
        <p:spPr>
          <a:xfrm rot="10800000">
            <a:off x="4662525" y="4729200"/>
            <a:ext cx="2884500" cy="1029000"/>
          </a:xfrm>
          <a:prstGeom prst="straightConnector1">
            <a:avLst/>
          </a:prstGeom>
          <a:noFill/>
          <a:ln cap="flat" cmpd="sng" w="25400">
            <a:solidFill>
              <a:srgbClr val="00A8EE"/>
            </a:solidFill>
            <a:prstDash val="solid"/>
            <a:miter lim="8000"/>
            <a:headEnd len="sm" w="sm" type="none"/>
            <a:tailEnd len="sm" w="sm" type="none"/>
          </a:ln>
        </p:spPr>
      </p:cxnSp>
      <p:cxnSp>
        <p:nvCxnSpPr>
          <p:cNvPr id="166" name="Google Shape;166;p10"/>
          <p:cNvCxnSpPr>
            <a:stCxn id="161" idx="1"/>
            <a:endCxn id="130" idx="4"/>
          </p:cNvCxnSpPr>
          <p:nvPr/>
        </p:nvCxnSpPr>
        <p:spPr>
          <a:xfrm rot="10800000">
            <a:off x="4536200" y="4781550"/>
            <a:ext cx="1162200" cy="966600"/>
          </a:xfrm>
          <a:prstGeom prst="straightConnector1">
            <a:avLst/>
          </a:prstGeom>
          <a:noFill/>
          <a:ln cap="flat" cmpd="sng" w="25400">
            <a:solidFill>
              <a:srgbClr val="00A8EE"/>
            </a:solidFill>
            <a:prstDash val="solid"/>
            <a:miter lim="8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70" name="Shape 170"/>
        <p:cNvGrpSpPr/>
        <p:nvPr/>
      </p:nvGrpSpPr>
      <p:grpSpPr>
        <a:xfrm>
          <a:off x="0" y="0"/>
          <a:ext cx="0" cy="0"/>
          <a:chOff x="0" y="0"/>
          <a:chExt cx="0" cy="0"/>
        </a:xfrm>
      </p:grpSpPr>
      <p:sp>
        <p:nvSpPr>
          <p:cNvPr id="171" name="Google Shape;171;p11"/>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174" name="Google Shape;174;p11"/>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175" name="Google Shape;175;p11"/>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Pros &amp; Cons</a:t>
            </a:r>
            <a:endParaRPr sz="3200">
              <a:solidFill>
                <a:srgbClr val="F3F3F3"/>
              </a:solidFill>
              <a:latin typeface="Helvetica Neue"/>
              <a:ea typeface="Helvetica Neue"/>
              <a:cs typeface="Helvetica Neue"/>
              <a:sym typeface="Helvetica Neue"/>
            </a:endParaRPr>
          </a:p>
        </p:txBody>
      </p:sp>
      <p:sp>
        <p:nvSpPr>
          <p:cNvPr id="176" name="Google Shape;176;p11"/>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177" name="Google Shape;177;p11"/>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pic>
        <p:nvPicPr>
          <p:cNvPr id="178" name="Google Shape;178;p11"/>
          <p:cNvPicPr preferRelativeResize="0"/>
          <p:nvPr/>
        </p:nvPicPr>
        <p:blipFill rotWithShape="1">
          <a:blip r:embed="rId4">
            <a:alphaModFix amt="57000"/>
          </a:blip>
          <a:srcRect b="0" l="0" r="0" t="0"/>
          <a:stretch/>
        </p:blipFill>
        <p:spPr>
          <a:xfrm>
            <a:off x="-27150" y="4664924"/>
            <a:ext cx="1360500" cy="1753500"/>
          </a:xfrm>
          <a:prstGeom prst="rect">
            <a:avLst/>
          </a:prstGeom>
          <a:noFill/>
          <a:ln>
            <a:noFill/>
          </a:ln>
        </p:spPr>
      </p:pic>
      <p:cxnSp>
        <p:nvCxnSpPr>
          <p:cNvPr id="179" name="Google Shape;179;p11"/>
          <p:cNvCxnSpPr/>
          <p:nvPr/>
        </p:nvCxnSpPr>
        <p:spPr>
          <a:xfrm flipH="1">
            <a:off x="4572423" y="1145550"/>
            <a:ext cx="10200" cy="5007300"/>
          </a:xfrm>
          <a:prstGeom prst="straightConnector1">
            <a:avLst/>
          </a:prstGeom>
          <a:noFill/>
          <a:ln cap="flat" cmpd="sng" w="25400">
            <a:solidFill>
              <a:srgbClr val="3A44A8"/>
            </a:solidFill>
            <a:prstDash val="solid"/>
            <a:miter lim="8000"/>
            <a:headEnd len="sm" w="sm" type="none"/>
            <a:tailEnd len="sm" w="sm" type="none"/>
          </a:ln>
        </p:spPr>
      </p:cxnSp>
      <p:pic>
        <p:nvPicPr>
          <p:cNvPr id="180" name="Google Shape;180;p11"/>
          <p:cNvPicPr preferRelativeResize="0"/>
          <p:nvPr/>
        </p:nvPicPr>
        <p:blipFill rotWithShape="1">
          <a:blip r:embed="rId5">
            <a:alphaModFix/>
          </a:blip>
          <a:srcRect b="0" l="0" r="0" t="0"/>
          <a:stretch/>
        </p:blipFill>
        <p:spPr>
          <a:xfrm>
            <a:off x="7731125" y="4868862"/>
            <a:ext cx="1360500" cy="1341300"/>
          </a:xfrm>
          <a:prstGeom prst="rect">
            <a:avLst/>
          </a:prstGeom>
          <a:noFill/>
          <a:ln>
            <a:noFill/>
          </a:ln>
        </p:spPr>
      </p:pic>
      <p:pic>
        <p:nvPicPr>
          <p:cNvPr id="181" name="Google Shape;181;p11"/>
          <p:cNvPicPr preferRelativeResize="0"/>
          <p:nvPr/>
        </p:nvPicPr>
        <p:blipFill rotWithShape="1">
          <a:blip r:embed="rId6">
            <a:alphaModFix/>
          </a:blip>
          <a:srcRect b="0" l="0" r="0" t="0"/>
          <a:stretch/>
        </p:blipFill>
        <p:spPr>
          <a:xfrm>
            <a:off x="6299200" y="5381625"/>
            <a:ext cx="2514600" cy="836700"/>
          </a:xfrm>
          <a:prstGeom prst="rect">
            <a:avLst/>
          </a:prstGeom>
          <a:noFill/>
          <a:ln>
            <a:noFill/>
          </a:ln>
        </p:spPr>
      </p:pic>
      <p:sp>
        <p:nvSpPr>
          <p:cNvPr id="182" name="Google Shape;182;p11"/>
          <p:cNvSpPr txBox="1"/>
          <p:nvPr/>
        </p:nvSpPr>
        <p:spPr>
          <a:xfrm>
            <a:off x="1317450" y="2855596"/>
            <a:ext cx="19935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 Broadcasting</a:t>
            </a:r>
            <a:endParaRPr sz="1800"/>
          </a:p>
        </p:txBody>
      </p:sp>
      <p:sp>
        <p:nvSpPr>
          <p:cNvPr id="183" name="Google Shape;183;p11"/>
          <p:cNvSpPr txBox="1"/>
          <p:nvPr/>
        </p:nvSpPr>
        <p:spPr>
          <a:xfrm>
            <a:off x="1317450" y="1874125"/>
            <a:ext cx="21399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 Simplicity</a:t>
            </a:r>
            <a:endParaRPr sz="1800"/>
          </a:p>
        </p:txBody>
      </p:sp>
      <p:sp>
        <p:nvSpPr>
          <p:cNvPr id="184" name="Google Shape;184;p11"/>
          <p:cNvSpPr txBox="1"/>
          <p:nvPr/>
        </p:nvSpPr>
        <p:spPr>
          <a:xfrm>
            <a:off x="1317450" y="2364861"/>
            <a:ext cx="25146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Helvetica Neue"/>
                <a:ea typeface="Helvetica Neue"/>
                <a:cs typeface="Helvetica Neue"/>
                <a:sym typeface="Helvetica Neue"/>
              </a:rPr>
              <a:t>+ Instant connection</a:t>
            </a:r>
            <a:endParaRPr sz="1800"/>
          </a:p>
        </p:txBody>
      </p:sp>
      <p:sp>
        <p:nvSpPr>
          <p:cNvPr id="185" name="Google Shape;185;p11"/>
          <p:cNvSpPr txBox="1"/>
          <p:nvPr/>
        </p:nvSpPr>
        <p:spPr>
          <a:xfrm>
            <a:off x="1317450" y="3529895"/>
            <a:ext cx="13302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Noise</a:t>
            </a:r>
            <a:endParaRPr sz="1800"/>
          </a:p>
        </p:txBody>
      </p:sp>
      <p:sp>
        <p:nvSpPr>
          <p:cNvPr id="186" name="Google Shape;186;p11"/>
          <p:cNvSpPr txBox="1"/>
          <p:nvPr/>
        </p:nvSpPr>
        <p:spPr>
          <a:xfrm>
            <a:off x="1317450" y="3944740"/>
            <a:ext cx="3071400" cy="5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Limited range of </a:t>
            </a:r>
            <a:endParaRPr sz="1800"/>
          </a:p>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communication</a:t>
            </a:r>
            <a:endParaRPr sz="1800"/>
          </a:p>
        </p:txBody>
      </p:sp>
      <p:sp>
        <p:nvSpPr>
          <p:cNvPr id="187" name="Google Shape;187;p11"/>
          <p:cNvSpPr txBox="1"/>
          <p:nvPr/>
        </p:nvSpPr>
        <p:spPr>
          <a:xfrm>
            <a:off x="1317450" y="4602285"/>
            <a:ext cx="3168600" cy="9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Complex mounting, commissioning, and maintenance</a:t>
            </a:r>
            <a:endParaRPr sz="1800"/>
          </a:p>
        </p:txBody>
      </p:sp>
      <p:sp>
        <p:nvSpPr>
          <p:cNvPr id="188" name="Google Shape;188;p11"/>
          <p:cNvSpPr txBox="1"/>
          <p:nvPr/>
        </p:nvSpPr>
        <p:spPr>
          <a:xfrm>
            <a:off x="1317450" y="5617130"/>
            <a:ext cx="26637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Power amplifiers</a:t>
            </a:r>
            <a:endParaRPr sz="1800"/>
          </a:p>
        </p:txBody>
      </p:sp>
      <p:sp>
        <p:nvSpPr>
          <p:cNvPr id="189" name="Google Shape;189;p11"/>
          <p:cNvSpPr txBox="1"/>
          <p:nvPr/>
        </p:nvSpPr>
        <p:spPr>
          <a:xfrm>
            <a:off x="5798375" y="1859000"/>
            <a:ext cx="28590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Helvetica Neue"/>
                <a:ea typeface="Helvetica Neue"/>
                <a:cs typeface="Helvetica Neue"/>
                <a:sym typeface="Helvetica Neue"/>
              </a:rPr>
              <a:t>Broadcasting</a:t>
            </a:r>
            <a:endParaRPr sz="1800"/>
          </a:p>
        </p:txBody>
      </p:sp>
      <p:sp>
        <p:nvSpPr>
          <p:cNvPr id="190" name="Google Shape;190;p11"/>
          <p:cNvSpPr txBox="1"/>
          <p:nvPr/>
        </p:nvSpPr>
        <p:spPr>
          <a:xfrm>
            <a:off x="5798375" y="2616631"/>
            <a:ext cx="38856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Helvetica Neue"/>
                <a:ea typeface="Helvetica Neue"/>
                <a:cs typeface="Helvetica Neue"/>
                <a:sym typeface="Helvetica Neue"/>
              </a:rPr>
              <a:t>Instant connection</a:t>
            </a:r>
            <a:endParaRPr sz="1800"/>
          </a:p>
        </p:txBody>
      </p:sp>
      <p:sp>
        <p:nvSpPr>
          <p:cNvPr id="191" name="Google Shape;191;p11"/>
          <p:cNvSpPr txBox="1"/>
          <p:nvPr/>
        </p:nvSpPr>
        <p:spPr>
          <a:xfrm>
            <a:off x="5798375" y="4525709"/>
            <a:ext cx="28218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Selective call</a:t>
            </a:r>
            <a:endParaRPr sz="1800"/>
          </a:p>
        </p:txBody>
      </p:sp>
      <p:sp>
        <p:nvSpPr>
          <p:cNvPr id="192" name="Google Shape;192;p11"/>
          <p:cNvSpPr txBox="1"/>
          <p:nvPr/>
        </p:nvSpPr>
        <p:spPr>
          <a:xfrm>
            <a:off x="5798375" y="3374263"/>
            <a:ext cx="22677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No noise</a:t>
            </a:r>
            <a:endParaRPr sz="1800"/>
          </a:p>
        </p:txBody>
      </p:sp>
      <p:sp>
        <p:nvSpPr>
          <p:cNvPr id="193" name="Google Shape;193;p11"/>
          <p:cNvSpPr txBox="1"/>
          <p:nvPr/>
        </p:nvSpPr>
        <p:spPr>
          <a:xfrm>
            <a:off x="5798375" y="2252816"/>
            <a:ext cx="26193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Helvetica Neue"/>
                <a:ea typeface="Helvetica Neue"/>
                <a:cs typeface="Helvetica Neue"/>
                <a:sym typeface="Helvetica Neue"/>
              </a:rPr>
              <a:t>Usability</a:t>
            </a:r>
            <a:endParaRPr sz="1800"/>
          </a:p>
        </p:txBody>
      </p:sp>
      <p:sp>
        <p:nvSpPr>
          <p:cNvPr id="194" name="Google Shape;194;p11"/>
          <p:cNvSpPr txBox="1"/>
          <p:nvPr/>
        </p:nvSpPr>
        <p:spPr>
          <a:xfrm>
            <a:off x="0" y="1239950"/>
            <a:ext cx="4572300" cy="703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2300" u="none" cap="none" strike="noStrike">
                <a:solidFill>
                  <a:srgbClr val="073763"/>
                </a:solidFill>
                <a:latin typeface="Helvetica Neue"/>
                <a:ea typeface="Helvetica Neue"/>
                <a:cs typeface="Helvetica Neue"/>
                <a:sym typeface="Helvetica Neue"/>
              </a:rPr>
              <a:t>Traditional conventional</a:t>
            </a:r>
            <a:r>
              <a:rPr lang="en-US" sz="2300">
                <a:solidFill>
                  <a:srgbClr val="073763"/>
                </a:solidFill>
                <a:latin typeface="Helvetica Neue"/>
                <a:ea typeface="Helvetica Neue"/>
                <a:cs typeface="Helvetica Neue"/>
                <a:sym typeface="Helvetica Neue"/>
              </a:rPr>
              <a:t> systems</a:t>
            </a:r>
            <a:endParaRPr sz="2300"/>
          </a:p>
        </p:txBody>
      </p:sp>
      <p:sp>
        <p:nvSpPr>
          <p:cNvPr id="195" name="Google Shape;195;p11"/>
          <p:cNvSpPr txBox="1"/>
          <p:nvPr/>
        </p:nvSpPr>
        <p:spPr>
          <a:xfrm>
            <a:off x="5518875" y="1249275"/>
            <a:ext cx="3241800" cy="581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3200" u="none" cap="none" strike="noStrike">
                <a:solidFill>
                  <a:srgbClr val="073763"/>
                </a:solidFill>
                <a:latin typeface="Helvetica Neue"/>
                <a:ea typeface="Helvetica Neue"/>
                <a:cs typeface="Helvetica Neue"/>
                <a:sym typeface="Helvetica Neue"/>
              </a:rPr>
              <a:t>TreeTalk system</a:t>
            </a:r>
            <a:endParaRPr/>
          </a:p>
        </p:txBody>
      </p:sp>
      <p:sp>
        <p:nvSpPr>
          <p:cNvPr id="196" name="Google Shape;196;p11"/>
          <p:cNvSpPr txBox="1"/>
          <p:nvPr/>
        </p:nvSpPr>
        <p:spPr>
          <a:xfrm>
            <a:off x="1317450" y="6001675"/>
            <a:ext cx="27270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Bulky antennas</a:t>
            </a:r>
            <a:endParaRPr sz="1800"/>
          </a:p>
        </p:txBody>
      </p:sp>
      <p:sp>
        <p:nvSpPr>
          <p:cNvPr id="197" name="Google Shape;197;p11"/>
          <p:cNvSpPr txBox="1"/>
          <p:nvPr/>
        </p:nvSpPr>
        <p:spPr>
          <a:xfrm>
            <a:off x="5798375" y="4131894"/>
            <a:ext cx="28590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Digital sound</a:t>
            </a:r>
            <a:endParaRPr sz="1800"/>
          </a:p>
        </p:txBody>
      </p:sp>
      <p:sp>
        <p:nvSpPr>
          <p:cNvPr id="198" name="Google Shape;198;p11"/>
          <p:cNvSpPr txBox="1"/>
          <p:nvPr/>
        </p:nvSpPr>
        <p:spPr>
          <a:xfrm>
            <a:off x="5798375" y="2980447"/>
            <a:ext cx="38856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Duplex mode operation</a:t>
            </a:r>
            <a:endParaRPr sz="1800"/>
          </a:p>
        </p:txBody>
      </p:sp>
      <p:sp>
        <p:nvSpPr>
          <p:cNvPr id="199" name="Google Shape;199;p11"/>
          <p:cNvSpPr txBox="1"/>
          <p:nvPr/>
        </p:nvSpPr>
        <p:spPr>
          <a:xfrm>
            <a:off x="5798375" y="3768078"/>
            <a:ext cx="41862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Extra features (GPS etc.)</a:t>
            </a:r>
            <a:endParaRPr sz="1800"/>
          </a:p>
        </p:txBody>
      </p:sp>
      <p:sp>
        <p:nvSpPr>
          <p:cNvPr id="200" name="Google Shape;200;p11"/>
          <p:cNvSpPr txBox="1"/>
          <p:nvPr/>
        </p:nvSpPr>
        <p:spPr>
          <a:xfrm>
            <a:off x="5798375" y="4889525"/>
            <a:ext cx="2821800" cy="33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cap="none" strike="noStrike">
                <a:solidFill>
                  <a:schemeClr val="dk1"/>
                </a:solidFill>
                <a:latin typeface="Arial"/>
                <a:ea typeface="Arial"/>
                <a:cs typeface="Arial"/>
                <a:sym typeface="Arial"/>
              </a:rPr>
              <a:t>+ Flexible groups</a:t>
            </a:r>
            <a:endParaRPr sz="1800"/>
          </a:p>
        </p:txBody>
      </p:sp>
      <p:grpSp>
        <p:nvGrpSpPr>
          <p:cNvPr id="201" name="Google Shape;201;p11"/>
          <p:cNvGrpSpPr/>
          <p:nvPr/>
        </p:nvGrpSpPr>
        <p:grpSpPr>
          <a:xfrm>
            <a:off x="265200" y="3654450"/>
            <a:ext cx="775800" cy="703500"/>
            <a:chOff x="3295400" y="2805550"/>
            <a:chExt cx="775800" cy="703500"/>
          </a:xfrm>
        </p:grpSpPr>
        <p:sp>
          <p:nvSpPr>
            <p:cNvPr id="202" name="Google Shape;202;p11"/>
            <p:cNvSpPr/>
            <p:nvPr/>
          </p:nvSpPr>
          <p:spPr>
            <a:xfrm>
              <a:off x="3295400" y="2805550"/>
              <a:ext cx="775800" cy="703500"/>
            </a:xfrm>
            <a:prstGeom prst="ellipse">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3387800" y="3090700"/>
              <a:ext cx="591000" cy="133200"/>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pSp>
      <p:grpSp>
        <p:nvGrpSpPr>
          <p:cNvPr id="204" name="Google Shape;204;p11"/>
          <p:cNvGrpSpPr/>
          <p:nvPr/>
        </p:nvGrpSpPr>
        <p:grpSpPr>
          <a:xfrm>
            <a:off x="283050" y="1874113"/>
            <a:ext cx="775800" cy="703500"/>
            <a:chOff x="2066626" y="2953875"/>
            <a:chExt cx="775800" cy="703500"/>
          </a:xfrm>
        </p:grpSpPr>
        <p:sp>
          <p:nvSpPr>
            <p:cNvPr id="205" name="Google Shape;205;p11"/>
            <p:cNvSpPr/>
            <p:nvPr/>
          </p:nvSpPr>
          <p:spPr>
            <a:xfrm>
              <a:off x="2066626" y="2953875"/>
              <a:ext cx="775800" cy="703500"/>
            </a:xfrm>
            <a:prstGeom prst="ellipse">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cap="flat" cmpd="sng" w="2857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2140426" y="2953875"/>
              <a:ext cx="628200" cy="703500"/>
            </a:xfrm>
            <a:prstGeom prst="mathPlus">
              <a:avLst>
                <a:gd fmla="val 8243" name="adj1"/>
              </a:avLst>
            </a:prstGeom>
            <a:solidFill>
              <a:srgbClr val="274E13"/>
            </a:solidFill>
            <a:ln cap="flat" cmpd="sng" w="9525">
              <a:solidFill>
                <a:srgbClr val="274E13">
                  <a:alpha val="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pSp>
      <p:grpSp>
        <p:nvGrpSpPr>
          <p:cNvPr id="207" name="Google Shape;207;p11"/>
          <p:cNvGrpSpPr/>
          <p:nvPr/>
        </p:nvGrpSpPr>
        <p:grpSpPr>
          <a:xfrm>
            <a:off x="4761000" y="1874113"/>
            <a:ext cx="775800" cy="703500"/>
            <a:chOff x="2066626" y="2953875"/>
            <a:chExt cx="775800" cy="703500"/>
          </a:xfrm>
        </p:grpSpPr>
        <p:sp>
          <p:nvSpPr>
            <p:cNvPr id="208" name="Google Shape;208;p11"/>
            <p:cNvSpPr/>
            <p:nvPr/>
          </p:nvSpPr>
          <p:spPr>
            <a:xfrm>
              <a:off x="2066626" y="2953875"/>
              <a:ext cx="775800" cy="703500"/>
            </a:xfrm>
            <a:prstGeom prst="ellipse">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cap="flat" cmpd="sng" w="2857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a:off x="2140426" y="2953875"/>
              <a:ext cx="628200" cy="703500"/>
            </a:xfrm>
            <a:prstGeom prst="mathPlus">
              <a:avLst>
                <a:gd fmla="val 8243" name="adj1"/>
              </a:avLst>
            </a:prstGeom>
            <a:solidFill>
              <a:srgbClr val="274E13"/>
            </a:solidFill>
            <a:ln cap="flat" cmpd="sng" w="9525">
              <a:solidFill>
                <a:srgbClr val="274E13">
                  <a:alpha val="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grpSp>
      <p:cxnSp>
        <p:nvCxnSpPr>
          <p:cNvPr id="210" name="Google Shape;210;p11"/>
          <p:cNvCxnSpPr/>
          <p:nvPr/>
        </p:nvCxnSpPr>
        <p:spPr>
          <a:xfrm>
            <a:off x="226125" y="3393875"/>
            <a:ext cx="4019100" cy="0"/>
          </a:xfrm>
          <a:prstGeom prst="straightConnector1">
            <a:avLst/>
          </a:prstGeom>
          <a:noFill/>
          <a:ln cap="flat" cmpd="sng" w="19050">
            <a:solidFill>
              <a:srgbClr val="3A44A8"/>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4" name="Shape 214"/>
        <p:cNvGrpSpPr/>
        <p:nvPr/>
      </p:nvGrpSpPr>
      <p:grpSpPr>
        <a:xfrm>
          <a:off x="0" y="0"/>
          <a:ext cx="0" cy="0"/>
          <a:chOff x="0" y="0"/>
          <a:chExt cx="0" cy="0"/>
        </a:xfrm>
      </p:grpSpPr>
      <p:sp>
        <p:nvSpPr>
          <p:cNvPr id="215" name="Google Shape;215;p12"/>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2"/>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218" name="Google Shape;218;p12"/>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219" name="Google Shape;219;p12"/>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rgbClr val="F3F3F3"/>
                </a:solidFill>
                <a:latin typeface="Helvetica Neue"/>
                <a:ea typeface="Helvetica Neue"/>
                <a:cs typeface="Helvetica Neue"/>
                <a:sym typeface="Helvetica Neue"/>
              </a:rPr>
              <a:t>TreeTalk Telecommunications Ecosystem</a:t>
            </a:r>
            <a:endParaRPr/>
          </a:p>
        </p:txBody>
      </p:sp>
      <p:sp>
        <p:nvSpPr>
          <p:cNvPr id="220" name="Google Shape;220;p12"/>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221" name="Google Shape;221;p12"/>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grpSp>
        <p:nvGrpSpPr>
          <p:cNvPr id="222" name="Google Shape;222;p12"/>
          <p:cNvGrpSpPr/>
          <p:nvPr/>
        </p:nvGrpSpPr>
        <p:grpSpPr>
          <a:xfrm>
            <a:off x="122800" y="1373378"/>
            <a:ext cx="8178598" cy="4111243"/>
            <a:chOff x="480610" y="1775257"/>
            <a:chExt cx="8178598" cy="4111243"/>
          </a:xfrm>
        </p:grpSpPr>
        <p:sp>
          <p:nvSpPr>
            <p:cNvPr id="223" name="Google Shape;223;p12"/>
            <p:cNvSpPr txBox="1"/>
            <p:nvPr/>
          </p:nvSpPr>
          <p:spPr>
            <a:xfrm>
              <a:off x="5537108" y="2252755"/>
              <a:ext cx="3122100" cy="2910900"/>
            </a:xfrm>
            <a:prstGeom prst="rect">
              <a:avLst/>
            </a:prstGeom>
            <a:solidFill>
              <a:srgbClr val="3CBD39">
                <a:alpha val="6270"/>
              </a:srgbClr>
            </a:solidFill>
            <a:ln cap="flat" cmpd="sng" w="25400">
              <a:solidFill>
                <a:srgbClr val="3CBD3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800" u="none" cap="none" strike="noStrike">
                <a:solidFill>
                  <a:schemeClr val="dk1"/>
                </a:solidFill>
                <a:latin typeface="Arial"/>
                <a:ea typeface="Arial"/>
                <a:cs typeface="Arial"/>
                <a:sym typeface="Arial"/>
              </a:endParaRPr>
            </a:p>
          </p:txBody>
        </p:sp>
        <p:pic>
          <p:nvPicPr>
            <p:cNvPr id="224" name="Google Shape;224;p12"/>
            <p:cNvPicPr preferRelativeResize="0"/>
            <p:nvPr/>
          </p:nvPicPr>
          <p:blipFill rotWithShape="1">
            <a:blip r:embed="rId4">
              <a:alphaModFix/>
            </a:blip>
            <a:srcRect b="0" l="0" r="0" t="0"/>
            <a:stretch/>
          </p:blipFill>
          <p:spPr>
            <a:xfrm>
              <a:off x="1785280" y="1775257"/>
              <a:ext cx="1550570" cy="1469664"/>
            </a:xfrm>
            <a:prstGeom prst="rect">
              <a:avLst/>
            </a:prstGeom>
            <a:noFill/>
            <a:ln>
              <a:noFill/>
            </a:ln>
          </p:spPr>
        </p:pic>
        <p:sp>
          <p:nvSpPr>
            <p:cNvPr id="225" name="Google Shape;225;p12"/>
            <p:cNvSpPr txBox="1"/>
            <p:nvPr/>
          </p:nvSpPr>
          <p:spPr>
            <a:xfrm>
              <a:off x="1587525" y="2011163"/>
              <a:ext cx="1937700" cy="959400"/>
            </a:xfrm>
            <a:prstGeom prst="rect">
              <a:avLst/>
            </a:prstGeom>
            <a:solidFill>
              <a:srgbClr val="3CBD39">
                <a:alpha val="6039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lang="en-US" sz="1800">
                  <a:solidFill>
                    <a:schemeClr val="dk1"/>
                  </a:solidFill>
                  <a:latin typeface="Helvetica Neue"/>
                  <a:ea typeface="Helvetica Neue"/>
                  <a:cs typeface="Helvetica Neue"/>
                  <a:sym typeface="Helvetica Neue"/>
                </a:rPr>
                <a:t>WIRELESS</a:t>
              </a:r>
              <a:r>
                <a:rPr i="0" lang="en-US" sz="1800" u="none" cap="none" strike="noStrike">
                  <a:latin typeface="Droid Sans"/>
                  <a:ea typeface="Droid Sans"/>
                  <a:cs typeface="Droid Sans"/>
                  <a:sym typeface="Droid Sans"/>
                </a:rPr>
                <a:t>   </a:t>
              </a:r>
              <a:r>
                <a:rPr b="1" lang="en-US" sz="1800">
                  <a:solidFill>
                    <a:schemeClr val="dk1"/>
                  </a:solidFill>
                  <a:latin typeface="Helvetica Neue"/>
                  <a:ea typeface="Helvetica Neue"/>
                  <a:cs typeface="Helvetica Neue"/>
                  <a:sym typeface="Helvetica Neue"/>
                </a:rPr>
                <a:t>DATA NETWORKS</a:t>
              </a:r>
              <a:endParaRPr b="1" sz="1800">
                <a:solidFill>
                  <a:schemeClr val="dk1"/>
                </a:solidFill>
                <a:latin typeface="Helvetica Neue"/>
                <a:ea typeface="Helvetica Neue"/>
                <a:cs typeface="Helvetica Neue"/>
                <a:sym typeface="Helvetica Neue"/>
              </a:endParaRPr>
            </a:p>
          </p:txBody>
        </p:sp>
        <p:cxnSp>
          <p:nvCxnSpPr>
            <p:cNvPr id="226" name="Google Shape;226;p12"/>
            <p:cNvCxnSpPr>
              <a:stCxn id="227" idx="1"/>
              <a:endCxn id="228" idx="6"/>
            </p:cNvCxnSpPr>
            <p:nvPr/>
          </p:nvCxnSpPr>
          <p:spPr>
            <a:xfrm rot="10800000">
              <a:off x="2935487" y="3090575"/>
              <a:ext cx="687600" cy="757800"/>
            </a:xfrm>
            <a:prstGeom prst="straightConnector1">
              <a:avLst/>
            </a:prstGeom>
            <a:noFill/>
            <a:ln cap="flat" cmpd="sng" w="19050">
              <a:solidFill>
                <a:srgbClr val="3CBD39"/>
              </a:solidFill>
              <a:prstDash val="solid"/>
              <a:miter lim="8000"/>
              <a:headEnd len="sm" w="sm" type="none"/>
              <a:tailEnd len="lg" w="lg" type="triangle"/>
            </a:ln>
          </p:spPr>
        </p:cxnSp>
        <p:cxnSp>
          <p:nvCxnSpPr>
            <p:cNvPr id="229" name="Google Shape;229;p12"/>
            <p:cNvCxnSpPr>
              <a:stCxn id="230" idx="3"/>
              <a:endCxn id="228" idx="2"/>
            </p:cNvCxnSpPr>
            <p:nvPr/>
          </p:nvCxnSpPr>
          <p:spPr>
            <a:xfrm flipH="1" rot="10800000">
              <a:off x="1590610" y="3090453"/>
              <a:ext cx="687600" cy="783000"/>
            </a:xfrm>
            <a:prstGeom prst="straightConnector1">
              <a:avLst/>
            </a:prstGeom>
            <a:noFill/>
            <a:ln cap="flat" cmpd="sng" w="19050">
              <a:solidFill>
                <a:srgbClr val="3CBD39"/>
              </a:solidFill>
              <a:prstDash val="solid"/>
              <a:miter lim="8000"/>
              <a:headEnd len="sm" w="sm" type="none"/>
              <a:tailEnd len="lg" w="lg" type="triangle"/>
            </a:ln>
          </p:spPr>
        </p:cxnSp>
        <p:cxnSp>
          <p:nvCxnSpPr>
            <p:cNvPr id="231" name="Google Shape;231;p12"/>
            <p:cNvCxnSpPr>
              <a:stCxn id="232" idx="0"/>
              <a:endCxn id="228" idx="3"/>
            </p:cNvCxnSpPr>
            <p:nvPr/>
          </p:nvCxnSpPr>
          <p:spPr>
            <a:xfrm flipH="1" rot="10800000">
              <a:off x="1616788" y="3368000"/>
              <a:ext cx="559500" cy="1419300"/>
            </a:xfrm>
            <a:prstGeom prst="straightConnector1">
              <a:avLst/>
            </a:prstGeom>
            <a:noFill/>
            <a:ln cap="flat" cmpd="sng" w="19050">
              <a:solidFill>
                <a:srgbClr val="3CBD39"/>
              </a:solidFill>
              <a:prstDash val="solid"/>
              <a:miter lim="8000"/>
              <a:headEnd len="sm" w="sm" type="none"/>
              <a:tailEnd len="lg" w="lg" type="triangle"/>
            </a:ln>
          </p:spPr>
        </p:cxnSp>
        <p:cxnSp>
          <p:nvCxnSpPr>
            <p:cNvPr id="233" name="Google Shape;233;p12"/>
            <p:cNvCxnSpPr>
              <a:stCxn id="234" idx="0"/>
              <a:endCxn id="228" idx="5"/>
            </p:cNvCxnSpPr>
            <p:nvPr/>
          </p:nvCxnSpPr>
          <p:spPr>
            <a:xfrm rot="10800000">
              <a:off x="2823264" y="3367798"/>
              <a:ext cx="525000" cy="1372800"/>
            </a:xfrm>
            <a:prstGeom prst="straightConnector1">
              <a:avLst/>
            </a:prstGeom>
            <a:noFill/>
            <a:ln cap="flat" cmpd="sng" w="19050">
              <a:solidFill>
                <a:srgbClr val="3CBD39"/>
              </a:solidFill>
              <a:prstDash val="solid"/>
              <a:miter lim="8000"/>
              <a:headEnd len="sm" w="sm" type="none"/>
              <a:tailEnd len="lg" w="lg" type="triangle"/>
            </a:ln>
          </p:spPr>
        </p:cxnSp>
        <p:cxnSp>
          <p:nvCxnSpPr>
            <p:cNvPr id="235" name="Google Shape;235;p12"/>
            <p:cNvCxnSpPr/>
            <p:nvPr/>
          </p:nvCxnSpPr>
          <p:spPr>
            <a:xfrm rot="10800000">
              <a:off x="3875476" y="2504186"/>
              <a:ext cx="1428300" cy="0"/>
            </a:xfrm>
            <a:prstGeom prst="straightConnector1">
              <a:avLst/>
            </a:prstGeom>
            <a:noFill/>
            <a:ln cap="flat" cmpd="sng" w="19050">
              <a:solidFill>
                <a:srgbClr val="3CBD39"/>
              </a:solidFill>
              <a:prstDash val="solid"/>
              <a:miter lim="8000"/>
              <a:headEnd len="sm" w="sm" type="none"/>
              <a:tailEnd len="lg" w="lg" type="triangle"/>
            </a:ln>
          </p:spPr>
        </p:cxnSp>
        <p:cxnSp>
          <p:nvCxnSpPr>
            <p:cNvPr id="236" name="Google Shape;236;p12"/>
            <p:cNvCxnSpPr/>
            <p:nvPr/>
          </p:nvCxnSpPr>
          <p:spPr>
            <a:xfrm rot="10800000">
              <a:off x="3877276" y="2621286"/>
              <a:ext cx="1426500" cy="1200"/>
            </a:xfrm>
            <a:prstGeom prst="straightConnector1">
              <a:avLst/>
            </a:prstGeom>
            <a:noFill/>
            <a:ln cap="flat" cmpd="sng" w="19050">
              <a:solidFill>
                <a:srgbClr val="3CBD39"/>
              </a:solidFill>
              <a:prstDash val="solid"/>
              <a:miter lim="8000"/>
              <a:headEnd len="lg" w="lg" type="triangle"/>
              <a:tailEnd len="sm" w="sm" type="none"/>
            </a:ln>
          </p:spPr>
        </p:cxnSp>
        <p:grpSp>
          <p:nvGrpSpPr>
            <p:cNvPr id="237" name="Google Shape;237;p12"/>
            <p:cNvGrpSpPr/>
            <p:nvPr/>
          </p:nvGrpSpPr>
          <p:grpSpPr>
            <a:xfrm>
              <a:off x="5654205" y="2823167"/>
              <a:ext cx="1834331" cy="640305"/>
              <a:chOff x="5480496" y="2530579"/>
              <a:chExt cx="2114502" cy="790500"/>
            </a:xfrm>
          </p:grpSpPr>
          <p:sp>
            <p:nvSpPr>
              <p:cNvPr id="238" name="Google Shape;238;p12"/>
              <p:cNvSpPr txBox="1"/>
              <p:nvPr/>
            </p:nvSpPr>
            <p:spPr>
              <a:xfrm>
                <a:off x="5480496" y="2638526"/>
                <a:ext cx="1279500" cy="5748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Address</a:t>
                </a:r>
                <a:endParaRPr/>
              </a:p>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server</a:t>
                </a:r>
                <a:endParaRPr/>
              </a:p>
            </p:txBody>
          </p:sp>
          <p:pic>
            <p:nvPicPr>
              <p:cNvPr id="239" name="Google Shape;239;p12"/>
              <p:cNvPicPr preferRelativeResize="0"/>
              <p:nvPr/>
            </p:nvPicPr>
            <p:blipFill rotWithShape="1">
              <a:blip r:embed="rId5">
                <a:alphaModFix/>
              </a:blip>
              <a:srcRect b="0" l="0" r="0" t="0"/>
              <a:stretch/>
            </p:blipFill>
            <p:spPr>
              <a:xfrm>
                <a:off x="6559999" y="2530579"/>
                <a:ext cx="1035000" cy="790500"/>
              </a:xfrm>
              <a:prstGeom prst="rect">
                <a:avLst/>
              </a:prstGeom>
              <a:noFill/>
              <a:ln>
                <a:noFill/>
              </a:ln>
            </p:spPr>
          </p:pic>
        </p:grpSp>
        <p:grpSp>
          <p:nvGrpSpPr>
            <p:cNvPr id="240" name="Google Shape;240;p12"/>
            <p:cNvGrpSpPr/>
            <p:nvPr/>
          </p:nvGrpSpPr>
          <p:grpSpPr>
            <a:xfrm>
              <a:off x="5654205" y="4340500"/>
              <a:ext cx="1834331" cy="640305"/>
              <a:chOff x="5480496" y="4403829"/>
              <a:chExt cx="2114502" cy="790500"/>
            </a:xfrm>
          </p:grpSpPr>
          <p:sp>
            <p:nvSpPr>
              <p:cNvPr id="241" name="Google Shape;241;p12"/>
              <p:cNvSpPr txBox="1"/>
              <p:nvPr/>
            </p:nvSpPr>
            <p:spPr>
              <a:xfrm>
                <a:off x="5480496" y="4511779"/>
                <a:ext cx="1281000" cy="5748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Routing</a:t>
                </a:r>
                <a:endParaRPr/>
              </a:p>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servers</a:t>
                </a:r>
                <a:endParaRPr/>
              </a:p>
            </p:txBody>
          </p:sp>
          <p:pic>
            <p:nvPicPr>
              <p:cNvPr id="242" name="Google Shape;242;p12"/>
              <p:cNvPicPr preferRelativeResize="0"/>
              <p:nvPr/>
            </p:nvPicPr>
            <p:blipFill rotWithShape="1">
              <a:blip r:embed="rId5">
                <a:alphaModFix/>
              </a:blip>
              <a:srcRect b="0" l="0" r="0" t="0"/>
              <a:stretch/>
            </p:blipFill>
            <p:spPr>
              <a:xfrm>
                <a:off x="6559999" y="4403829"/>
                <a:ext cx="1035000" cy="790500"/>
              </a:xfrm>
              <a:prstGeom prst="rect">
                <a:avLst/>
              </a:prstGeom>
              <a:noFill/>
              <a:ln>
                <a:noFill/>
              </a:ln>
            </p:spPr>
          </p:pic>
        </p:grpSp>
        <p:grpSp>
          <p:nvGrpSpPr>
            <p:cNvPr id="243" name="Google Shape;243;p12"/>
            <p:cNvGrpSpPr/>
            <p:nvPr/>
          </p:nvGrpSpPr>
          <p:grpSpPr>
            <a:xfrm>
              <a:off x="5654205" y="3581831"/>
              <a:ext cx="1834331" cy="640305"/>
              <a:chOff x="5480496" y="3467201"/>
              <a:chExt cx="2114502" cy="790500"/>
            </a:xfrm>
          </p:grpSpPr>
          <p:sp>
            <p:nvSpPr>
              <p:cNvPr id="244" name="Google Shape;244;p12"/>
              <p:cNvSpPr txBox="1"/>
              <p:nvPr/>
            </p:nvSpPr>
            <p:spPr>
              <a:xfrm>
                <a:off x="5480496" y="3565626"/>
                <a:ext cx="1279500" cy="5748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Central</a:t>
                </a:r>
                <a:endParaRPr/>
              </a:p>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server</a:t>
                </a:r>
                <a:endParaRPr/>
              </a:p>
            </p:txBody>
          </p:sp>
          <p:pic>
            <p:nvPicPr>
              <p:cNvPr id="245" name="Google Shape;245;p12"/>
              <p:cNvPicPr preferRelativeResize="0"/>
              <p:nvPr/>
            </p:nvPicPr>
            <p:blipFill rotWithShape="1">
              <a:blip r:embed="rId5">
                <a:alphaModFix/>
              </a:blip>
              <a:srcRect b="0" l="0" r="0" t="0"/>
              <a:stretch/>
            </p:blipFill>
            <p:spPr>
              <a:xfrm>
                <a:off x="6559999" y="3467201"/>
                <a:ext cx="1035000" cy="790500"/>
              </a:xfrm>
              <a:prstGeom prst="rect">
                <a:avLst/>
              </a:prstGeom>
              <a:noFill/>
              <a:ln>
                <a:noFill/>
              </a:ln>
            </p:spPr>
          </p:pic>
        </p:grpSp>
        <p:sp>
          <p:nvSpPr>
            <p:cNvPr id="246" name="Google Shape;246;p12"/>
            <p:cNvSpPr txBox="1"/>
            <p:nvPr/>
          </p:nvSpPr>
          <p:spPr>
            <a:xfrm>
              <a:off x="7901726" y="3697560"/>
              <a:ext cx="674700" cy="465600"/>
            </a:xfrm>
            <a:prstGeom prst="rect">
              <a:avLst/>
            </a:prstGeom>
            <a:solidFill>
              <a:srgbClr val="3CBD39">
                <a:alpha val="6039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WEB</a:t>
              </a:r>
              <a:endParaRPr/>
            </a:p>
            <a:p>
              <a:pPr indent="0" lvl="0" marL="0" marR="0" rtl="0" algn="ct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UI</a:t>
              </a:r>
              <a:endParaRPr/>
            </a:p>
          </p:txBody>
        </p:sp>
        <p:cxnSp>
          <p:nvCxnSpPr>
            <p:cNvPr id="247" name="Google Shape;247;p12"/>
            <p:cNvCxnSpPr/>
            <p:nvPr/>
          </p:nvCxnSpPr>
          <p:spPr>
            <a:xfrm rot="10800000">
              <a:off x="7527147" y="3872439"/>
              <a:ext cx="312600" cy="0"/>
            </a:xfrm>
            <a:prstGeom prst="straightConnector1">
              <a:avLst/>
            </a:prstGeom>
            <a:noFill/>
            <a:ln cap="flat" cmpd="sng" w="19050">
              <a:solidFill>
                <a:srgbClr val="3CBD39"/>
              </a:solidFill>
              <a:prstDash val="solid"/>
              <a:miter lim="8000"/>
              <a:headEnd len="sm" w="sm" type="none"/>
              <a:tailEnd len="lg" w="lg" type="triangle"/>
            </a:ln>
          </p:spPr>
        </p:cxnSp>
        <p:cxnSp>
          <p:nvCxnSpPr>
            <p:cNvPr id="248" name="Google Shape;248;p12"/>
            <p:cNvCxnSpPr/>
            <p:nvPr/>
          </p:nvCxnSpPr>
          <p:spPr>
            <a:xfrm rot="10800000">
              <a:off x="7527147" y="3988038"/>
              <a:ext cx="312600" cy="2700"/>
            </a:xfrm>
            <a:prstGeom prst="straightConnector1">
              <a:avLst/>
            </a:prstGeom>
            <a:noFill/>
            <a:ln cap="flat" cmpd="sng" w="19050">
              <a:solidFill>
                <a:srgbClr val="3CBD39"/>
              </a:solidFill>
              <a:prstDash val="solid"/>
              <a:miter lim="8000"/>
              <a:headEnd len="lg" w="lg" type="triangle"/>
              <a:tailEnd len="sm" w="sm" type="none"/>
            </a:ln>
          </p:spPr>
        </p:cxnSp>
        <p:grpSp>
          <p:nvGrpSpPr>
            <p:cNvPr id="249" name="Google Shape;249;p12"/>
            <p:cNvGrpSpPr/>
            <p:nvPr/>
          </p:nvGrpSpPr>
          <p:grpSpPr>
            <a:xfrm>
              <a:off x="3623087" y="3247325"/>
              <a:ext cx="1639200" cy="1202100"/>
              <a:chOff x="3470687" y="3247325"/>
              <a:chExt cx="1639200" cy="1202100"/>
            </a:xfrm>
          </p:grpSpPr>
          <p:sp>
            <p:nvSpPr>
              <p:cNvPr id="227" name="Google Shape;227;p12"/>
              <p:cNvSpPr txBox="1"/>
              <p:nvPr/>
            </p:nvSpPr>
            <p:spPr>
              <a:xfrm>
                <a:off x="3470687" y="3247325"/>
                <a:ext cx="1639200" cy="1202100"/>
              </a:xfrm>
              <a:prstGeom prst="rect">
                <a:avLst/>
              </a:prstGeom>
              <a:solidFill>
                <a:srgbClr val="3CBD39">
                  <a:alpha val="6039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Operator</a:t>
                </a:r>
                <a:r>
                  <a:rPr b="0" i="0" lang="en-US" sz="1400" u="none" cap="none" strike="noStrike">
                    <a:solidFill>
                      <a:srgbClr val="000000"/>
                    </a:solidFill>
                    <a:latin typeface="Helvetica Neue"/>
                    <a:ea typeface="Helvetica Neue"/>
                    <a:cs typeface="Helvetica Neue"/>
                    <a:sym typeface="Helvetica Neue"/>
                  </a:rPr>
                  <a:t> </a:t>
                </a:r>
                <a:endParaRPr/>
              </a:p>
              <a:p>
                <a:pPr indent="0" lvl="0" marL="0" marR="0" rtl="0" algn="l">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software</a:t>
                </a:r>
                <a:endParaRPr/>
              </a:p>
            </p:txBody>
          </p:sp>
          <p:pic>
            <p:nvPicPr>
              <p:cNvPr id="250" name="Google Shape;250;p12"/>
              <p:cNvPicPr preferRelativeResize="0"/>
              <p:nvPr/>
            </p:nvPicPr>
            <p:blipFill rotWithShape="1">
              <a:blip r:embed="rId6">
                <a:alphaModFix/>
              </a:blip>
              <a:srcRect b="0" l="0" r="0" t="0"/>
              <a:stretch/>
            </p:blipFill>
            <p:spPr>
              <a:xfrm>
                <a:off x="3997613" y="3376076"/>
                <a:ext cx="1016700" cy="1011300"/>
              </a:xfrm>
              <a:prstGeom prst="rect">
                <a:avLst/>
              </a:prstGeom>
              <a:noFill/>
              <a:ln>
                <a:noFill/>
              </a:ln>
            </p:spPr>
          </p:pic>
        </p:grpSp>
        <p:grpSp>
          <p:nvGrpSpPr>
            <p:cNvPr id="251" name="Google Shape;251;p12"/>
            <p:cNvGrpSpPr/>
            <p:nvPr/>
          </p:nvGrpSpPr>
          <p:grpSpPr>
            <a:xfrm>
              <a:off x="841588" y="4787300"/>
              <a:ext cx="1550400" cy="1099200"/>
              <a:chOff x="1146388" y="5015900"/>
              <a:chExt cx="1550400" cy="1099200"/>
            </a:xfrm>
          </p:grpSpPr>
          <p:sp>
            <p:nvSpPr>
              <p:cNvPr id="232" name="Google Shape;232;p12"/>
              <p:cNvSpPr txBox="1"/>
              <p:nvPr/>
            </p:nvSpPr>
            <p:spPr>
              <a:xfrm>
                <a:off x="1146388" y="5015900"/>
                <a:ext cx="1550400" cy="1099200"/>
              </a:xfrm>
              <a:prstGeom prst="rect">
                <a:avLst/>
              </a:prstGeom>
              <a:solidFill>
                <a:srgbClr val="3CBD39">
                  <a:alpha val="60390"/>
                </a:srgbClr>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Control</a:t>
                </a:r>
                <a:endParaRPr/>
              </a:p>
              <a:p>
                <a:pPr indent="0" lvl="0" marL="0" marR="0" rtl="0" algn="r">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app</a:t>
                </a:r>
                <a:endParaRPr/>
              </a:p>
            </p:txBody>
          </p:sp>
          <p:pic>
            <p:nvPicPr>
              <p:cNvPr id="252" name="Google Shape;252;p12"/>
              <p:cNvPicPr preferRelativeResize="0"/>
              <p:nvPr/>
            </p:nvPicPr>
            <p:blipFill rotWithShape="1">
              <a:blip r:embed="rId7">
                <a:alphaModFix/>
              </a:blip>
              <a:srcRect b="0" l="0" r="0" t="0"/>
              <a:stretch/>
            </p:blipFill>
            <p:spPr>
              <a:xfrm flipH="1">
                <a:off x="1278641" y="5069842"/>
                <a:ext cx="1073700" cy="1011300"/>
              </a:xfrm>
              <a:prstGeom prst="rect">
                <a:avLst/>
              </a:prstGeom>
              <a:noFill/>
              <a:ln>
                <a:noFill/>
              </a:ln>
            </p:spPr>
          </p:pic>
        </p:grpSp>
        <p:grpSp>
          <p:nvGrpSpPr>
            <p:cNvPr id="253" name="Google Shape;253;p12"/>
            <p:cNvGrpSpPr/>
            <p:nvPr/>
          </p:nvGrpSpPr>
          <p:grpSpPr>
            <a:xfrm>
              <a:off x="2786385" y="4740598"/>
              <a:ext cx="1123760" cy="1145745"/>
              <a:chOff x="2938785" y="4969198"/>
              <a:chExt cx="1123760" cy="1145745"/>
            </a:xfrm>
          </p:grpSpPr>
          <p:sp>
            <p:nvSpPr>
              <p:cNvPr id="234" name="Google Shape;234;p12"/>
              <p:cNvSpPr txBox="1"/>
              <p:nvPr/>
            </p:nvSpPr>
            <p:spPr>
              <a:xfrm>
                <a:off x="2938785" y="4969198"/>
                <a:ext cx="1123760" cy="1145745"/>
              </a:xfrm>
              <a:prstGeom prst="rect">
                <a:avLst/>
              </a:prstGeom>
              <a:solidFill>
                <a:srgbClr val="3CBD39">
                  <a:alpha val="6039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Mobile </a:t>
                </a:r>
                <a:endParaRPr/>
              </a:p>
              <a:p>
                <a:pPr indent="0" lvl="0" marL="0" marR="0" rtl="0" algn="l">
                  <a:lnSpc>
                    <a:spcPct val="100000"/>
                  </a:lnSpc>
                  <a:spcBef>
                    <a:spcPts val="0"/>
                  </a:spcBef>
                  <a:spcAft>
                    <a:spcPts val="0"/>
                  </a:spcAft>
                  <a:buClr>
                    <a:schemeClr val="dk1"/>
                  </a:buClr>
                  <a:buFont typeface="Arial"/>
                  <a:buNone/>
                </a:pPr>
                <a:r>
                  <a:rPr b="1" i="0" lang="en-US" sz="1400" u="none" cap="none" strike="noStrike">
                    <a:solidFill>
                      <a:schemeClr val="dk1"/>
                    </a:solidFill>
                    <a:latin typeface="Helvetica Neue"/>
                    <a:ea typeface="Helvetica Neue"/>
                    <a:cs typeface="Helvetica Neue"/>
                    <a:sym typeface="Helvetica Neue"/>
                  </a:rPr>
                  <a:t>app</a:t>
                </a:r>
                <a:endParaRPr/>
              </a:p>
            </p:txBody>
          </p:sp>
          <p:pic>
            <p:nvPicPr>
              <p:cNvPr id="254" name="Google Shape;254;p12"/>
              <p:cNvPicPr preferRelativeResize="0"/>
              <p:nvPr/>
            </p:nvPicPr>
            <p:blipFill rotWithShape="1">
              <a:blip r:embed="rId8">
                <a:alphaModFix/>
              </a:blip>
              <a:srcRect b="0" l="0" r="0" t="0"/>
              <a:stretch/>
            </p:blipFill>
            <p:spPr>
              <a:xfrm>
                <a:off x="3470685" y="5221628"/>
                <a:ext cx="483284" cy="810405"/>
              </a:xfrm>
              <a:prstGeom prst="rect">
                <a:avLst/>
              </a:prstGeom>
              <a:noFill/>
              <a:ln>
                <a:noFill/>
              </a:ln>
            </p:spPr>
          </p:pic>
        </p:grpSp>
        <p:sp>
          <p:nvSpPr>
            <p:cNvPr id="255" name="Google Shape;255;p12"/>
            <p:cNvSpPr txBox="1"/>
            <p:nvPr/>
          </p:nvSpPr>
          <p:spPr>
            <a:xfrm>
              <a:off x="5654177" y="2311339"/>
              <a:ext cx="2922300" cy="336900"/>
            </a:xfrm>
            <a:prstGeom prst="rect">
              <a:avLst/>
            </a:prstGeom>
            <a:solidFill>
              <a:srgbClr val="3CBD39">
                <a:alpha val="607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i="0" lang="en-US" sz="1800" u="none" cap="none" strike="noStrike">
                  <a:solidFill>
                    <a:schemeClr val="dk1"/>
                  </a:solidFill>
                  <a:latin typeface="Helvetica Neue"/>
                  <a:ea typeface="Helvetica Neue"/>
                  <a:cs typeface="Helvetica Neue"/>
                  <a:sym typeface="Helvetica Neue"/>
                </a:rPr>
                <a:t>TreeTalk  Cloud</a:t>
              </a:r>
              <a:endParaRPr/>
            </a:p>
          </p:txBody>
        </p:sp>
        <p:grpSp>
          <p:nvGrpSpPr>
            <p:cNvPr id="256" name="Google Shape;256;p12"/>
            <p:cNvGrpSpPr/>
            <p:nvPr/>
          </p:nvGrpSpPr>
          <p:grpSpPr>
            <a:xfrm>
              <a:off x="480610" y="3367803"/>
              <a:ext cx="1110000" cy="1011300"/>
              <a:chOff x="480610" y="3367803"/>
              <a:chExt cx="1110000" cy="1011300"/>
            </a:xfrm>
          </p:grpSpPr>
          <p:sp>
            <p:nvSpPr>
              <p:cNvPr id="230" name="Google Shape;230;p12"/>
              <p:cNvSpPr txBox="1"/>
              <p:nvPr/>
            </p:nvSpPr>
            <p:spPr>
              <a:xfrm>
                <a:off x="480610" y="3367803"/>
                <a:ext cx="1110000" cy="1011300"/>
              </a:xfrm>
              <a:prstGeom prst="rect">
                <a:avLst/>
              </a:prstGeom>
              <a:solidFill>
                <a:srgbClr val="3CBD39">
                  <a:alpha val="6039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Arial"/>
                  <a:buNone/>
                </a:pPr>
                <a:r>
                  <a:rPr b="1" lang="en-US">
                    <a:solidFill>
                      <a:schemeClr val="dk1"/>
                    </a:solidFill>
                    <a:latin typeface="Helvetica Neue"/>
                    <a:ea typeface="Helvetica Neue"/>
                    <a:cs typeface="Helvetica Neue"/>
                    <a:sym typeface="Helvetica Neue"/>
                  </a:rPr>
                  <a:t>Devices</a:t>
                </a:r>
                <a:endParaRPr/>
              </a:p>
            </p:txBody>
          </p:sp>
          <p:pic>
            <p:nvPicPr>
              <p:cNvPr id="257" name="Google Shape;257;p12"/>
              <p:cNvPicPr preferRelativeResize="0"/>
              <p:nvPr/>
            </p:nvPicPr>
            <p:blipFill rotWithShape="1">
              <a:blip r:embed="rId9">
                <a:alphaModFix/>
              </a:blip>
              <a:srcRect b="11363" l="0" r="6094" t="0"/>
              <a:stretch/>
            </p:blipFill>
            <p:spPr>
              <a:xfrm>
                <a:off x="573825" y="3696000"/>
                <a:ext cx="754500" cy="270300"/>
              </a:xfrm>
              <a:prstGeom prst="rect">
                <a:avLst/>
              </a:prstGeom>
              <a:noFill/>
              <a:ln>
                <a:noFill/>
              </a:ln>
            </p:spPr>
          </p:pic>
          <p:pic>
            <p:nvPicPr>
              <p:cNvPr id="258" name="Google Shape;258;p12"/>
              <p:cNvPicPr preferRelativeResize="0"/>
              <p:nvPr/>
            </p:nvPicPr>
            <p:blipFill rotWithShape="1">
              <a:blip r:embed="rId9">
                <a:alphaModFix/>
              </a:blip>
              <a:srcRect b="11363" l="0" r="6094" t="0"/>
              <a:stretch/>
            </p:blipFill>
            <p:spPr>
              <a:xfrm>
                <a:off x="573825" y="4008975"/>
                <a:ext cx="754500" cy="270300"/>
              </a:xfrm>
              <a:prstGeom prst="rect">
                <a:avLst/>
              </a:prstGeom>
              <a:noFill/>
              <a:ln>
                <a:noFill/>
              </a:ln>
            </p:spPr>
          </p:pic>
        </p:grpSp>
      </p:grpSp>
      <p:sp>
        <p:nvSpPr>
          <p:cNvPr id="259" name="Google Shape;259;p12"/>
          <p:cNvSpPr txBox="1"/>
          <p:nvPr/>
        </p:nvSpPr>
        <p:spPr>
          <a:xfrm>
            <a:off x="3731300" y="5051675"/>
            <a:ext cx="5213400" cy="1260300"/>
          </a:xfrm>
          <a:prstGeom prst="rect">
            <a:avLst/>
          </a:prstGeom>
          <a:solidFill>
            <a:srgbClr val="0000FF"/>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FFFFFF"/>
              </a:buClr>
              <a:buFont typeface="Helvetica Neue"/>
              <a:buNone/>
            </a:pPr>
            <a:r>
              <a:rPr b="1" i="0" lang="en-US" u="none" cap="none" strike="noStrike">
                <a:solidFill>
                  <a:srgbClr val="FFFFFF"/>
                </a:solidFill>
                <a:latin typeface="Helvetica Neue"/>
                <a:ea typeface="Helvetica Neue"/>
                <a:cs typeface="Helvetica Neue"/>
                <a:sym typeface="Helvetica Neue"/>
              </a:rPr>
              <a:t> Intellectual Property registered:</a:t>
            </a:r>
            <a:br>
              <a:rPr b="0" i="0" lang="en-US" sz="1200" u="none" cap="none" strike="noStrike">
                <a:solidFill>
                  <a:srgbClr val="FFFFFF"/>
                </a:solidFill>
                <a:latin typeface="Helvetica Neue"/>
                <a:ea typeface="Helvetica Neue"/>
                <a:cs typeface="Helvetica Neue"/>
                <a:sym typeface="Helvetica Neue"/>
              </a:rPr>
            </a:br>
            <a:r>
              <a:rPr b="1" i="0" lang="en-US" sz="1200" u="none" cap="none" strike="noStrike">
                <a:solidFill>
                  <a:schemeClr val="lt1"/>
                </a:solidFill>
                <a:latin typeface="Helvetica Neue"/>
                <a:ea typeface="Helvetica Neue"/>
                <a:cs typeface="Helvetica Neue"/>
                <a:sym typeface="Helvetica Neue"/>
              </a:rPr>
              <a:t>United States Patent  N 9,338,275</a:t>
            </a:r>
            <a:br>
              <a:rPr b="1" i="0" lang="en-US" sz="1200" u="none" cap="none" strike="noStrike">
                <a:solidFill>
                  <a:schemeClr val="lt1"/>
                </a:solidFill>
                <a:latin typeface="Helvetica Neue"/>
                <a:ea typeface="Helvetica Neue"/>
                <a:cs typeface="Helvetica Neue"/>
                <a:sym typeface="Helvetica Neue"/>
              </a:rPr>
            </a:br>
            <a:r>
              <a:rPr b="1" i="0" lang="en-US" sz="1200" u="none" cap="none" strike="noStrike">
                <a:solidFill>
                  <a:srgbClr val="FFFFFF"/>
                </a:solidFill>
                <a:latin typeface="Helvetica Neue"/>
                <a:ea typeface="Helvetica Neue"/>
                <a:cs typeface="Helvetica Neue"/>
                <a:sym typeface="Helvetica Neue"/>
              </a:rPr>
              <a:t>RF UM Patent N 121411</a:t>
            </a:r>
            <a:br>
              <a:rPr b="1" i="0" lang="en-US" sz="1200" u="none" cap="none" strike="noStrike">
                <a:solidFill>
                  <a:srgbClr val="FFFFFF"/>
                </a:solidFill>
                <a:latin typeface="Helvetica Neue"/>
                <a:ea typeface="Helvetica Neue"/>
                <a:cs typeface="Helvetica Neue"/>
                <a:sym typeface="Helvetica Neue"/>
              </a:rPr>
            </a:br>
            <a:r>
              <a:rPr b="1" i="0" lang="en-US" sz="1200" u="none" cap="none" strike="noStrike">
                <a:solidFill>
                  <a:srgbClr val="FFFFFF"/>
                </a:solidFill>
                <a:latin typeface="Helvetica Neue"/>
                <a:ea typeface="Helvetica Neue"/>
                <a:cs typeface="Helvetica Neue"/>
                <a:sym typeface="Helvetica Neue"/>
              </a:rPr>
              <a:t>PCT/RU2013/000062, WIPO WO 2013/162414 A1, US 2015/0072724 A1</a:t>
            </a:r>
            <a:br>
              <a:rPr b="1" i="0" lang="en-US" sz="1200" u="none" cap="none" strike="noStrike">
                <a:solidFill>
                  <a:srgbClr val="FFFFFF"/>
                </a:solidFill>
                <a:latin typeface="Helvetica Neue"/>
                <a:ea typeface="Helvetica Neue"/>
                <a:cs typeface="Helvetica Neue"/>
                <a:sym typeface="Helvetica Neue"/>
              </a:rPr>
            </a:br>
            <a:r>
              <a:rPr b="1" i="0" lang="en-US" sz="1200" u="none" cap="none" strike="noStrike">
                <a:solidFill>
                  <a:srgbClr val="FFFFFF"/>
                </a:solidFill>
                <a:latin typeface="Helvetica Neue"/>
                <a:ea typeface="Helvetica Neue"/>
                <a:cs typeface="Helvetica Neue"/>
                <a:sym typeface="Helvetica Neue"/>
              </a:rPr>
              <a:t>+ numerous know-hows...</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3" name="Shape 263"/>
        <p:cNvGrpSpPr/>
        <p:nvPr/>
      </p:nvGrpSpPr>
      <p:grpSpPr>
        <a:xfrm>
          <a:off x="0" y="0"/>
          <a:ext cx="0" cy="0"/>
          <a:chOff x="0" y="0"/>
          <a:chExt cx="0" cy="0"/>
        </a:xfrm>
      </p:grpSpPr>
      <p:sp>
        <p:nvSpPr>
          <p:cNvPr id="264" name="Google Shape;264;p13"/>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pic>
        <p:nvPicPr>
          <p:cNvPr id="267" name="Google Shape;267;p13"/>
          <p:cNvPicPr preferRelativeResize="0"/>
          <p:nvPr/>
        </p:nvPicPr>
        <p:blipFill>
          <a:blip r:embed="rId3">
            <a:alphaModFix/>
          </a:blip>
          <a:stretch>
            <a:fillRect/>
          </a:stretch>
        </p:blipFill>
        <p:spPr>
          <a:xfrm>
            <a:off x="0" y="336001"/>
            <a:ext cx="5105400" cy="6096000"/>
          </a:xfrm>
          <a:prstGeom prst="rect">
            <a:avLst/>
          </a:prstGeom>
          <a:noFill/>
          <a:ln>
            <a:noFill/>
          </a:ln>
        </p:spPr>
      </p:pic>
      <p:sp>
        <p:nvSpPr>
          <p:cNvPr id="268" name="Google Shape;268;p13"/>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269" name="Google Shape;269;p13"/>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4400">
                <a:solidFill>
                  <a:srgbClr val="F3F3F3"/>
                </a:solidFill>
                <a:latin typeface="Helvetica Neue"/>
                <a:ea typeface="Helvetica Neue"/>
                <a:cs typeface="Helvetica Neue"/>
                <a:sym typeface="Helvetica Neue"/>
              </a:rPr>
              <a:t>GDPR Compliance</a:t>
            </a:r>
            <a:endParaRPr sz="3200">
              <a:solidFill>
                <a:srgbClr val="F3F3F3"/>
              </a:solidFill>
              <a:latin typeface="Helvetica Neue"/>
              <a:ea typeface="Helvetica Neue"/>
              <a:cs typeface="Helvetica Neue"/>
              <a:sym typeface="Helvetica Neue"/>
            </a:endParaRPr>
          </a:p>
        </p:txBody>
      </p:sp>
      <p:sp>
        <p:nvSpPr>
          <p:cNvPr id="270" name="Google Shape;270;p13"/>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271" name="Google Shape;271;p13"/>
          <p:cNvPicPr preferRelativeResize="0"/>
          <p:nvPr>
            <p:ph idx="4294967295" type="body"/>
          </p:nvPr>
        </p:nvPicPr>
        <p:blipFill rotWithShape="1">
          <a:blip r:embed="rId4">
            <a:alphaModFix/>
          </a:blip>
          <a:srcRect b="0" l="0" r="0" t="9"/>
          <a:stretch/>
        </p:blipFill>
        <p:spPr>
          <a:xfrm>
            <a:off x="320400" y="291800"/>
            <a:ext cx="438600" cy="639900"/>
          </a:xfrm>
          <a:prstGeom prst="rect">
            <a:avLst/>
          </a:prstGeom>
          <a:noFill/>
          <a:ln>
            <a:noFill/>
          </a:ln>
        </p:spPr>
      </p:pic>
      <p:sp>
        <p:nvSpPr>
          <p:cNvPr id="272" name="Google Shape;272;p13"/>
          <p:cNvSpPr/>
          <p:nvPr/>
        </p:nvSpPr>
        <p:spPr>
          <a:xfrm>
            <a:off x="6517800" y="5434275"/>
            <a:ext cx="2626200" cy="8247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273" name="Google Shape;273;p13"/>
          <p:cNvSpPr txBox="1"/>
          <p:nvPr/>
        </p:nvSpPr>
        <p:spPr>
          <a:xfrm>
            <a:off x="6952350" y="5434275"/>
            <a:ext cx="2139900" cy="82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3F3F3"/>
                </a:solidFill>
              </a:rPr>
              <a:t>panel.tree-talk.com</a:t>
            </a:r>
            <a:endParaRPr>
              <a:solidFill>
                <a:srgbClr val="F3F3F3"/>
              </a:solidFill>
            </a:endParaRPr>
          </a:p>
          <a:p>
            <a:pPr indent="0" lvl="0" marL="0" rtl="0" algn="l">
              <a:spcBef>
                <a:spcPts val="0"/>
              </a:spcBef>
              <a:spcAft>
                <a:spcPts val="0"/>
              </a:spcAft>
              <a:buNone/>
            </a:pPr>
            <a:r>
              <a:rPr lang="en-US">
                <a:solidFill>
                  <a:srgbClr val="F3F3F3"/>
                </a:solidFill>
              </a:rPr>
              <a:t>Login: demo</a:t>
            </a:r>
            <a:endParaRPr>
              <a:solidFill>
                <a:srgbClr val="F3F3F3"/>
              </a:solidFill>
            </a:endParaRPr>
          </a:p>
          <a:p>
            <a:pPr indent="0" lvl="0" marL="0" rtl="0" algn="l">
              <a:spcBef>
                <a:spcPts val="0"/>
              </a:spcBef>
              <a:spcAft>
                <a:spcPts val="0"/>
              </a:spcAft>
              <a:buNone/>
            </a:pPr>
            <a:r>
              <a:rPr lang="en-US">
                <a:solidFill>
                  <a:srgbClr val="F3F3F3"/>
                </a:solidFill>
              </a:rPr>
              <a:t>Password: demo12345</a:t>
            </a:r>
            <a:endParaRPr>
              <a:solidFill>
                <a:srgbClr val="F3F3F3"/>
              </a:solidFill>
            </a:endParaRPr>
          </a:p>
        </p:txBody>
      </p:sp>
      <p:sp>
        <p:nvSpPr>
          <p:cNvPr id="274" name="Google Shape;274;p13"/>
          <p:cNvSpPr txBox="1"/>
          <p:nvPr/>
        </p:nvSpPr>
        <p:spPr>
          <a:xfrm>
            <a:off x="5579225" y="2351900"/>
            <a:ext cx="2722500" cy="4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Moscow, Russia</a:t>
            </a:r>
            <a:endParaRPr/>
          </a:p>
        </p:txBody>
      </p:sp>
      <p:sp>
        <p:nvSpPr>
          <p:cNvPr id="275" name="Google Shape;275;p13"/>
          <p:cNvSpPr txBox="1"/>
          <p:nvPr/>
        </p:nvSpPr>
        <p:spPr>
          <a:xfrm>
            <a:off x="5579225" y="3519346"/>
            <a:ext cx="2227500" cy="4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Nuremberg, Germany</a:t>
            </a:r>
            <a:endParaRPr/>
          </a:p>
        </p:txBody>
      </p:sp>
      <p:cxnSp>
        <p:nvCxnSpPr>
          <p:cNvPr id="276" name="Google Shape;276;p13"/>
          <p:cNvCxnSpPr/>
          <p:nvPr/>
        </p:nvCxnSpPr>
        <p:spPr>
          <a:xfrm flipH="1" rot="10800000">
            <a:off x="4702625" y="2518075"/>
            <a:ext cx="876600" cy="6300"/>
          </a:xfrm>
          <a:prstGeom prst="straightConnector1">
            <a:avLst/>
          </a:prstGeom>
          <a:noFill/>
          <a:ln cap="flat" cmpd="sng" w="9525">
            <a:solidFill>
              <a:schemeClr val="dk2"/>
            </a:solidFill>
            <a:prstDash val="solid"/>
            <a:round/>
            <a:headEnd len="med" w="med" type="none"/>
            <a:tailEnd len="med" w="med" type="none"/>
          </a:ln>
        </p:spPr>
      </p:cxnSp>
      <p:cxnSp>
        <p:nvCxnSpPr>
          <p:cNvPr id="277" name="Google Shape;277;p13"/>
          <p:cNvCxnSpPr>
            <a:endCxn id="275" idx="1"/>
          </p:cNvCxnSpPr>
          <p:nvPr/>
        </p:nvCxnSpPr>
        <p:spPr>
          <a:xfrm flipH="1" rot="10800000">
            <a:off x="2598725" y="3766846"/>
            <a:ext cx="2980500" cy="7500"/>
          </a:xfrm>
          <a:prstGeom prst="straightConnector1">
            <a:avLst/>
          </a:prstGeom>
          <a:noFill/>
          <a:ln cap="flat" cmpd="sng" w="9525">
            <a:solidFill>
              <a:schemeClr val="dk2"/>
            </a:solidFill>
            <a:prstDash val="solid"/>
            <a:round/>
            <a:headEnd len="med" w="med" type="none"/>
            <a:tailEnd len="med" w="med" type="none"/>
          </a:ln>
        </p:spPr>
      </p:cxnSp>
      <p:pic>
        <p:nvPicPr>
          <p:cNvPr id="278" name="Google Shape;278;p13"/>
          <p:cNvPicPr preferRelativeResize="0"/>
          <p:nvPr/>
        </p:nvPicPr>
        <p:blipFill>
          <a:blip r:embed="rId5">
            <a:alphaModFix/>
          </a:blip>
          <a:stretch>
            <a:fillRect/>
          </a:stretch>
        </p:blipFill>
        <p:spPr>
          <a:xfrm>
            <a:off x="2380712" y="3658131"/>
            <a:ext cx="508013" cy="304800"/>
          </a:xfrm>
          <a:prstGeom prst="rect">
            <a:avLst/>
          </a:prstGeom>
          <a:noFill/>
          <a:ln>
            <a:noFill/>
          </a:ln>
        </p:spPr>
      </p:pic>
      <p:pic>
        <p:nvPicPr>
          <p:cNvPr id="279" name="Google Shape;279;p13"/>
          <p:cNvPicPr preferRelativeResize="0"/>
          <p:nvPr/>
        </p:nvPicPr>
        <p:blipFill>
          <a:blip r:embed="rId6">
            <a:alphaModFix/>
          </a:blip>
          <a:stretch>
            <a:fillRect/>
          </a:stretch>
        </p:blipFill>
        <p:spPr>
          <a:xfrm>
            <a:off x="4494825" y="2351888"/>
            <a:ext cx="508023" cy="338682"/>
          </a:xfrm>
          <a:prstGeom prst="rect">
            <a:avLst/>
          </a:prstGeom>
          <a:noFill/>
          <a:ln cap="flat" cmpd="sng" w="9525">
            <a:solidFill>
              <a:schemeClr val="dk2"/>
            </a:solidFill>
            <a:prstDash val="solid"/>
            <a:round/>
            <a:headEnd len="sm" w="sm" type="none"/>
            <a:tailEnd len="sm" w="sm" type="none"/>
          </a:ln>
        </p:spPr>
      </p:pic>
      <p:pic>
        <p:nvPicPr>
          <p:cNvPr id="280" name="Google Shape;280;p13"/>
          <p:cNvPicPr preferRelativeResize="0"/>
          <p:nvPr/>
        </p:nvPicPr>
        <p:blipFill>
          <a:blip r:embed="rId7">
            <a:alphaModFix/>
          </a:blip>
          <a:stretch>
            <a:fillRect/>
          </a:stretch>
        </p:blipFill>
        <p:spPr>
          <a:xfrm>
            <a:off x="5693100" y="5434275"/>
            <a:ext cx="824700" cy="824700"/>
          </a:xfrm>
          <a:prstGeom prst="rect">
            <a:avLst/>
          </a:prstGeom>
          <a:noFill/>
          <a:ln>
            <a:noFill/>
          </a:ln>
        </p:spPr>
      </p:pic>
      <p:sp>
        <p:nvSpPr>
          <p:cNvPr id="281" name="Google Shape;281;p13"/>
          <p:cNvSpPr txBox="1"/>
          <p:nvPr/>
        </p:nvSpPr>
        <p:spPr>
          <a:xfrm>
            <a:off x="6011375" y="1212000"/>
            <a:ext cx="3077100" cy="8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t>TreeTalk platform instances deployed</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85" name="Shape 285"/>
        <p:cNvGrpSpPr/>
        <p:nvPr/>
      </p:nvGrpSpPr>
      <p:grpSpPr>
        <a:xfrm>
          <a:off x="0" y="0"/>
          <a:ext cx="0" cy="0"/>
          <a:chOff x="0" y="0"/>
          <a:chExt cx="0" cy="0"/>
        </a:xfrm>
      </p:grpSpPr>
      <p:sp>
        <p:nvSpPr>
          <p:cNvPr id="286" name="Google Shape;286;p14"/>
          <p:cNvSpPr/>
          <p:nvPr/>
        </p:nvSpPr>
        <p:spPr>
          <a:xfrm>
            <a:off x="0" y="6432900"/>
            <a:ext cx="9144000" cy="42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p:nvPr/>
        </p:nvSpPr>
        <p:spPr>
          <a:xfrm>
            <a:off x="0" y="0"/>
            <a:ext cx="9144000" cy="6432900"/>
          </a:xfrm>
          <a:prstGeom prst="rect">
            <a:avLst/>
          </a:prstGeom>
          <a:gradFill>
            <a:gsLst>
              <a:gs pos="0">
                <a:srgbClr val="D8F2FF">
                  <a:alpha val="0"/>
                </a:srgbClr>
              </a:gs>
              <a:gs pos="25000">
                <a:srgbClr val="FFFFFF">
                  <a:alpha val="0"/>
                </a:srgbClr>
              </a:gs>
              <a:gs pos="75000">
                <a:srgbClr val="FFFFFF">
                  <a:alpha val="0"/>
                </a:srgbClr>
              </a:gs>
              <a:gs pos="100000">
                <a:srgbClr val="ECFFF8">
                  <a:alpha val="0"/>
                </a:srgbClr>
              </a:gs>
            </a:gsLst>
            <a:lin ang="18900044" scaled="0"/>
          </a:gradFill>
          <a:ln>
            <a:noFill/>
          </a:ln>
          <a:effectLst>
            <a:outerShdw blurRad="171450" rotWithShape="0" algn="bl" dir="5520000" dist="9525">
              <a:srgbClr val="000000"/>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4"/>
          <p:cNvSpPr txBox="1"/>
          <p:nvPr/>
        </p:nvSpPr>
        <p:spPr>
          <a:xfrm>
            <a:off x="6948575" y="6483750"/>
            <a:ext cx="2139900" cy="3048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t/>
            </a:r>
            <a:endParaRPr b="0" i="0" sz="1000" u="none" cap="none" strike="noStrike">
              <a:solidFill>
                <a:srgbClr val="EFEFEF"/>
              </a:solidFill>
              <a:latin typeface="Helvetica Neue"/>
              <a:ea typeface="Helvetica Neue"/>
              <a:cs typeface="Helvetica Neue"/>
              <a:sym typeface="Helvetica Neue"/>
            </a:endParaRPr>
          </a:p>
          <a:p>
            <a:pPr indent="0" lvl="0" marL="0" marR="0" rtl="0" algn="r">
              <a:lnSpc>
                <a:spcPct val="100000"/>
              </a:lnSpc>
              <a:spcBef>
                <a:spcPts val="0"/>
              </a:spcBef>
              <a:spcAft>
                <a:spcPts val="0"/>
              </a:spcAft>
              <a:buClr>
                <a:schemeClr val="dk1"/>
              </a:buClr>
              <a:buFont typeface="Arial"/>
              <a:buNone/>
            </a:pPr>
            <a:r>
              <a:rPr b="0" i="0" lang="en-US" sz="1000" u="none" cap="none" strike="noStrike">
                <a:solidFill>
                  <a:schemeClr val="lt1"/>
                </a:solidFill>
                <a:latin typeface="Arial"/>
                <a:ea typeface="Arial"/>
                <a:cs typeface="Arial"/>
                <a:sym typeface="Arial"/>
              </a:rPr>
              <a:t>www.Tree-Talk.com</a:t>
            </a:r>
            <a:endParaRPr/>
          </a:p>
        </p:txBody>
      </p:sp>
      <p:sp>
        <p:nvSpPr>
          <p:cNvPr id="289" name="Google Shape;289;p14"/>
          <p:cNvSpPr/>
          <p:nvPr/>
        </p:nvSpPr>
        <p:spPr>
          <a:xfrm>
            <a:off x="-25" y="0"/>
            <a:ext cx="9144000" cy="1212000"/>
          </a:xfrm>
          <a:prstGeom prst="rect">
            <a:avLst/>
          </a:prstGeom>
          <a:solidFill>
            <a:srgbClr val="3A44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290" name="Google Shape;290;p14"/>
          <p:cNvSpPr txBox="1"/>
          <p:nvPr/>
        </p:nvSpPr>
        <p:spPr>
          <a:xfrm>
            <a:off x="1180775" y="28200"/>
            <a:ext cx="7963200" cy="118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3600">
                <a:solidFill>
                  <a:srgbClr val="F3F3F3"/>
                </a:solidFill>
                <a:latin typeface="Helvetica Neue"/>
                <a:ea typeface="Helvetica Neue"/>
                <a:cs typeface="Helvetica Neue"/>
                <a:sym typeface="Helvetica Neue"/>
              </a:rPr>
              <a:t>The Difficult Way of the LMR User</a:t>
            </a:r>
            <a:endParaRPr sz="4400">
              <a:solidFill>
                <a:srgbClr val="F3F3F3"/>
              </a:solidFill>
              <a:latin typeface="Helvetica Neue"/>
              <a:ea typeface="Helvetica Neue"/>
              <a:cs typeface="Helvetica Neue"/>
              <a:sym typeface="Helvetica Neue"/>
            </a:endParaRPr>
          </a:p>
        </p:txBody>
      </p:sp>
      <p:sp>
        <p:nvSpPr>
          <p:cNvPr id="291" name="Google Shape;291;p14"/>
          <p:cNvSpPr txBox="1"/>
          <p:nvPr/>
        </p:nvSpPr>
        <p:spPr>
          <a:xfrm>
            <a:off x="6655725" y="6543150"/>
            <a:ext cx="2139900" cy="204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chemeClr val="dk1"/>
              </a:buClr>
              <a:buFont typeface="Arial"/>
              <a:buNone/>
            </a:pPr>
            <a:r>
              <a:rPr b="0" i="0" lang="en-US" sz="1100" u="none" cap="none" strike="noStrike">
                <a:solidFill>
                  <a:srgbClr val="545454"/>
                </a:solidFill>
                <a:latin typeface="Arial"/>
                <a:ea typeface="Arial"/>
                <a:cs typeface="Arial"/>
                <a:sym typeface="Arial"/>
              </a:rPr>
              <a:t>www.Tree-Talk.com</a:t>
            </a:r>
            <a:endParaRPr sz="1100">
              <a:solidFill>
                <a:srgbClr val="545454"/>
              </a:solidFill>
            </a:endParaRPr>
          </a:p>
        </p:txBody>
      </p:sp>
      <p:pic>
        <p:nvPicPr>
          <p:cNvPr id="292" name="Google Shape;292;p14"/>
          <p:cNvPicPr preferRelativeResize="0"/>
          <p:nvPr>
            <p:ph idx="4294967295" type="body"/>
          </p:nvPr>
        </p:nvPicPr>
        <p:blipFill rotWithShape="1">
          <a:blip r:embed="rId3">
            <a:alphaModFix/>
          </a:blip>
          <a:srcRect b="0" l="0" r="0" t="9"/>
          <a:stretch/>
        </p:blipFill>
        <p:spPr>
          <a:xfrm>
            <a:off x="320400" y="291800"/>
            <a:ext cx="438600" cy="639900"/>
          </a:xfrm>
          <a:prstGeom prst="rect">
            <a:avLst/>
          </a:prstGeom>
          <a:noFill/>
          <a:ln>
            <a:noFill/>
          </a:ln>
        </p:spPr>
      </p:pic>
      <p:sp>
        <p:nvSpPr>
          <p:cNvPr id="293" name="Google Shape;293;p14"/>
          <p:cNvSpPr txBox="1"/>
          <p:nvPr/>
        </p:nvSpPr>
        <p:spPr>
          <a:xfrm>
            <a:off x="1983725" y="2720525"/>
            <a:ext cx="5441100" cy="6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txBox="1"/>
          <p:nvPr/>
        </p:nvSpPr>
        <p:spPr>
          <a:xfrm>
            <a:off x="860863" y="1821400"/>
            <a:ext cx="2018400" cy="69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1. Acquire frequencies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(except CB)</a:t>
            </a:r>
            <a:endParaRPr/>
          </a:p>
        </p:txBody>
      </p:sp>
      <p:sp>
        <p:nvSpPr>
          <p:cNvPr id="295" name="Google Shape;295;p14"/>
          <p:cNvSpPr txBox="1"/>
          <p:nvPr/>
        </p:nvSpPr>
        <p:spPr>
          <a:xfrm>
            <a:off x="3812488" y="1743850"/>
            <a:ext cx="2018400" cy="85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2. Buy the transceivers,</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antennas, PSU</a:t>
            </a:r>
            <a:endParaRPr/>
          </a:p>
        </p:txBody>
      </p:sp>
      <p:sp>
        <p:nvSpPr>
          <p:cNvPr id="296" name="Google Shape;296;p14"/>
          <p:cNvSpPr txBox="1"/>
          <p:nvPr/>
        </p:nvSpPr>
        <p:spPr>
          <a:xfrm>
            <a:off x="6061288" y="1862050"/>
            <a:ext cx="2221800" cy="61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3. Find a good place on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the hill for office</a:t>
            </a:r>
            <a:endParaRPr/>
          </a:p>
        </p:txBody>
      </p:sp>
      <p:sp>
        <p:nvSpPr>
          <p:cNvPr id="297" name="Google Shape;297;p14"/>
          <p:cNvSpPr txBox="1"/>
          <p:nvPr/>
        </p:nvSpPr>
        <p:spPr>
          <a:xfrm>
            <a:off x="938288" y="3815912"/>
            <a:ext cx="1884300" cy="78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4. Mount the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antennas and cables</a:t>
            </a:r>
            <a:endParaRPr/>
          </a:p>
        </p:txBody>
      </p:sp>
      <p:sp>
        <p:nvSpPr>
          <p:cNvPr id="298" name="Google Shape;298;p14"/>
          <p:cNvSpPr txBox="1"/>
          <p:nvPr/>
        </p:nvSpPr>
        <p:spPr>
          <a:xfrm>
            <a:off x="3592613" y="3782162"/>
            <a:ext cx="1884300" cy="85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5. Tune the SWR,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program the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transceivers</a:t>
            </a:r>
            <a:endParaRPr/>
          </a:p>
        </p:txBody>
      </p:sp>
      <p:sp>
        <p:nvSpPr>
          <p:cNvPr id="299" name="Google Shape;299;p14"/>
          <p:cNvSpPr txBox="1"/>
          <p:nvPr/>
        </p:nvSpPr>
        <p:spPr>
          <a:xfrm>
            <a:off x="5993863" y="3815912"/>
            <a:ext cx="2221800" cy="78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6. Hire a maintaining </a:t>
            </a:r>
            <a:endParaRPr/>
          </a:p>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professional</a:t>
            </a:r>
            <a:endParaRPr/>
          </a:p>
        </p:txBody>
      </p:sp>
      <p:sp>
        <p:nvSpPr>
          <p:cNvPr id="300" name="Google Shape;300;p14"/>
          <p:cNvSpPr txBox="1"/>
          <p:nvPr/>
        </p:nvSpPr>
        <p:spPr>
          <a:xfrm>
            <a:off x="1397263" y="4841535"/>
            <a:ext cx="1395300" cy="42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Helvetica Neue"/>
              <a:buNone/>
            </a:pPr>
            <a:r>
              <a:rPr b="0" i="0" lang="en-US" sz="1400" u="none" cap="none" strike="noStrike">
                <a:solidFill>
                  <a:srgbClr val="000000"/>
                </a:solidFill>
                <a:latin typeface="Helvetica Neue"/>
                <a:ea typeface="Helvetica Neue"/>
                <a:cs typeface="Helvetica Neue"/>
                <a:sym typeface="Helvetica Neue"/>
              </a:rPr>
              <a:t>7. Start talking</a:t>
            </a:r>
            <a:endParaRPr/>
          </a:p>
        </p:txBody>
      </p:sp>
      <p:sp>
        <p:nvSpPr>
          <p:cNvPr id="301" name="Google Shape;301;p14"/>
          <p:cNvSpPr/>
          <p:nvPr/>
        </p:nvSpPr>
        <p:spPr>
          <a:xfrm>
            <a:off x="2946238" y="2027075"/>
            <a:ext cx="646500" cy="304800"/>
          </a:xfrm>
          <a:prstGeom prst="rightArrow">
            <a:avLst>
              <a:gd fmla="val 50000" name="adj1"/>
              <a:gd fmla="val 50000" name="adj2"/>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4"/>
          <p:cNvSpPr/>
          <p:nvPr/>
        </p:nvSpPr>
        <p:spPr>
          <a:xfrm>
            <a:off x="5347363" y="2027075"/>
            <a:ext cx="646500" cy="304800"/>
          </a:xfrm>
          <a:prstGeom prst="rightArrow">
            <a:avLst>
              <a:gd fmla="val 50000" name="adj1"/>
              <a:gd fmla="val 50000" name="adj2"/>
            </a:avLst>
          </a:prstGeom>
          <a:solidFill>
            <a:srgbClr val="F1C2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4"/>
          <p:cNvSpPr/>
          <p:nvPr/>
        </p:nvSpPr>
        <p:spPr>
          <a:xfrm>
            <a:off x="2884349" y="4056525"/>
            <a:ext cx="646500" cy="304800"/>
          </a:xfrm>
          <a:prstGeom prst="rightArrow">
            <a:avLst>
              <a:gd fmla="val 50000" name="adj1"/>
              <a:gd fmla="val 50000" name="adj2"/>
            </a:avLst>
          </a:prstGeom>
          <a:solidFill>
            <a:srgbClr val="FF4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4"/>
          <p:cNvSpPr/>
          <p:nvPr/>
        </p:nvSpPr>
        <p:spPr>
          <a:xfrm>
            <a:off x="5194763" y="4056525"/>
            <a:ext cx="646500" cy="304800"/>
          </a:xfrm>
          <a:prstGeom prst="rightArrow">
            <a:avLst>
              <a:gd fmla="val 50000" name="adj1"/>
              <a:gd fmla="val 50000" name="adj2"/>
            </a:avLst>
          </a:prstGeom>
          <a:solidFill>
            <a:srgbClr val="CC4125"/>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4"/>
          <p:cNvSpPr/>
          <p:nvPr/>
        </p:nvSpPr>
        <p:spPr>
          <a:xfrm rot="5400000">
            <a:off x="1009662" y="3256249"/>
            <a:ext cx="646500" cy="304800"/>
          </a:xfrm>
          <a:prstGeom prst="rightArrow">
            <a:avLst>
              <a:gd fmla="val 50000" name="adj1"/>
              <a:gd fmla="val 50000" name="adj2"/>
            </a:avLst>
          </a:prstGeom>
          <a:solidFill>
            <a:srgbClr val="FF69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4"/>
          <p:cNvSpPr/>
          <p:nvPr/>
        </p:nvSpPr>
        <p:spPr>
          <a:xfrm>
            <a:off x="1260613" y="3085400"/>
            <a:ext cx="5880000" cy="147000"/>
          </a:xfrm>
          <a:prstGeom prst="rect">
            <a:avLst/>
          </a:prstGeom>
          <a:solidFill>
            <a:srgbClr val="FF69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4"/>
          <p:cNvSpPr/>
          <p:nvPr/>
        </p:nvSpPr>
        <p:spPr>
          <a:xfrm>
            <a:off x="6964513" y="2433475"/>
            <a:ext cx="176100" cy="786000"/>
          </a:xfrm>
          <a:prstGeom prst="rect">
            <a:avLst/>
          </a:prstGeom>
          <a:solidFill>
            <a:srgbClr val="FF690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4"/>
          <p:cNvSpPr/>
          <p:nvPr/>
        </p:nvSpPr>
        <p:spPr>
          <a:xfrm flipH="1" rot="5400000">
            <a:off x="1711861" y="5483598"/>
            <a:ext cx="762000" cy="304800"/>
          </a:xfrm>
          <a:prstGeom prst="rightArrow">
            <a:avLst>
              <a:gd fmla="val 50000" name="adj1"/>
              <a:gd fmla="val 50000" name="adj2"/>
            </a:avLst>
          </a:pr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4"/>
          <p:cNvSpPr/>
          <p:nvPr/>
        </p:nvSpPr>
        <p:spPr>
          <a:xfrm>
            <a:off x="2011913" y="5970350"/>
            <a:ext cx="4952700" cy="147000"/>
          </a:xfrm>
          <a:prstGeom prst="rect">
            <a:avLst/>
          </a:pr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4"/>
          <p:cNvSpPr/>
          <p:nvPr/>
        </p:nvSpPr>
        <p:spPr>
          <a:xfrm>
            <a:off x="6788413" y="4601925"/>
            <a:ext cx="176100" cy="1439100"/>
          </a:xfrm>
          <a:prstGeom prst="rect">
            <a:avLst/>
          </a:prstGeom>
          <a:solidFill>
            <a:srgbClr val="A61C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pic>
        <p:nvPicPr>
          <p:cNvPr id="311" name="Google Shape;311;p14"/>
          <p:cNvPicPr preferRelativeResize="0"/>
          <p:nvPr/>
        </p:nvPicPr>
        <p:blipFill rotWithShape="1">
          <a:blip r:embed="rId4">
            <a:alphaModFix amt="78000"/>
          </a:blip>
          <a:srcRect b="0" l="0" r="0" t="0"/>
          <a:stretch/>
        </p:blipFill>
        <p:spPr>
          <a:xfrm>
            <a:off x="2067210" y="1484947"/>
            <a:ext cx="396000" cy="396000"/>
          </a:xfrm>
          <a:prstGeom prst="rect">
            <a:avLst/>
          </a:prstGeom>
          <a:noFill/>
          <a:ln>
            <a:noFill/>
          </a:ln>
        </p:spPr>
      </p:pic>
      <p:pic>
        <p:nvPicPr>
          <p:cNvPr id="312" name="Google Shape;312;p14"/>
          <p:cNvPicPr preferRelativeResize="0"/>
          <p:nvPr/>
        </p:nvPicPr>
        <p:blipFill rotWithShape="1">
          <a:blip r:embed="rId4">
            <a:alphaModFix amt="69000"/>
          </a:blip>
          <a:srcRect b="0" l="0" r="0" t="0"/>
          <a:stretch/>
        </p:blipFill>
        <p:spPr>
          <a:xfrm>
            <a:off x="2300960" y="1484947"/>
            <a:ext cx="396000" cy="396000"/>
          </a:xfrm>
          <a:prstGeom prst="rect">
            <a:avLst/>
          </a:prstGeom>
          <a:noFill/>
          <a:ln>
            <a:noFill/>
          </a:ln>
        </p:spPr>
      </p:pic>
      <p:pic>
        <p:nvPicPr>
          <p:cNvPr id="313" name="Google Shape;313;p14"/>
          <p:cNvPicPr preferRelativeResize="0"/>
          <p:nvPr/>
        </p:nvPicPr>
        <p:blipFill rotWithShape="1">
          <a:blip r:embed="rId5">
            <a:alphaModFix amt="80000"/>
          </a:blip>
          <a:srcRect b="0" l="0" r="0" t="0"/>
          <a:stretch/>
        </p:blipFill>
        <p:spPr>
          <a:xfrm>
            <a:off x="4418584" y="1545357"/>
            <a:ext cx="240600" cy="240600"/>
          </a:xfrm>
          <a:prstGeom prst="rect">
            <a:avLst/>
          </a:prstGeom>
          <a:noFill/>
          <a:ln>
            <a:noFill/>
          </a:ln>
        </p:spPr>
      </p:pic>
      <p:pic>
        <p:nvPicPr>
          <p:cNvPr id="314" name="Google Shape;314;p14"/>
          <p:cNvPicPr preferRelativeResize="0"/>
          <p:nvPr/>
        </p:nvPicPr>
        <p:blipFill rotWithShape="1">
          <a:blip r:embed="rId4">
            <a:alphaModFix amt="80000"/>
          </a:blip>
          <a:srcRect b="0" l="0" r="0" t="0"/>
          <a:stretch/>
        </p:blipFill>
        <p:spPr>
          <a:xfrm>
            <a:off x="7621034" y="1543894"/>
            <a:ext cx="396000" cy="396000"/>
          </a:xfrm>
          <a:prstGeom prst="rect">
            <a:avLst/>
          </a:prstGeom>
          <a:noFill/>
          <a:ln>
            <a:noFill/>
          </a:ln>
        </p:spPr>
      </p:pic>
      <p:pic>
        <p:nvPicPr>
          <p:cNvPr id="315" name="Google Shape;315;p14"/>
          <p:cNvPicPr preferRelativeResize="0"/>
          <p:nvPr/>
        </p:nvPicPr>
        <p:blipFill rotWithShape="1">
          <a:blip r:embed="rId5">
            <a:alphaModFix amt="70000"/>
          </a:blip>
          <a:srcRect b="0" l="0" r="0" t="0"/>
          <a:stretch/>
        </p:blipFill>
        <p:spPr>
          <a:xfrm>
            <a:off x="7362559" y="1621557"/>
            <a:ext cx="240600" cy="240600"/>
          </a:xfrm>
          <a:prstGeom prst="rect">
            <a:avLst/>
          </a:prstGeom>
          <a:noFill/>
          <a:ln>
            <a:noFill/>
          </a:ln>
        </p:spPr>
      </p:pic>
      <p:pic>
        <p:nvPicPr>
          <p:cNvPr id="316" name="Google Shape;316;p14"/>
          <p:cNvPicPr preferRelativeResize="0"/>
          <p:nvPr/>
        </p:nvPicPr>
        <p:blipFill rotWithShape="1">
          <a:blip r:embed="rId5">
            <a:alphaModFix amt="80000"/>
          </a:blip>
          <a:srcRect b="0" l="0" r="0" t="0"/>
          <a:stretch/>
        </p:blipFill>
        <p:spPr>
          <a:xfrm>
            <a:off x="7514959" y="1621557"/>
            <a:ext cx="240600" cy="240600"/>
          </a:xfrm>
          <a:prstGeom prst="rect">
            <a:avLst/>
          </a:prstGeom>
          <a:noFill/>
          <a:ln>
            <a:noFill/>
          </a:ln>
        </p:spPr>
      </p:pic>
      <p:pic>
        <p:nvPicPr>
          <p:cNvPr id="317" name="Google Shape;317;p14"/>
          <p:cNvPicPr preferRelativeResize="0"/>
          <p:nvPr/>
        </p:nvPicPr>
        <p:blipFill rotWithShape="1">
          <a:blip r:embed="rId4">
            <a:alphaModFix/>
          </a:blip>
          <a:srcRect b="0" l="0" r="0" t="0"/>
          <a:stretch/>
        </p:blipFill>
        <p:spPr>
          <a:xfrm>
            <a:off x="2275138" y="3486131"/>
            <a:ext cx="396000" cy="396000"/>
          </a:xfrm>
          <a:prstGeom prst="rect">
            <a:avLst/>
          </a:prstGeom>
          <a:noFill/>
          <a:ln>
            <a:noFill/>
          </a:ln>
        </p:spPr>
      </p:pic>
      <p:pic>
        <p:nvPicPr>
          <p:cNvPr id="318" name="Google Shape;318;p14"/>
          <p:cNvPicPr preferRelativeResize="0"/>
          <p:nvPr/>
        </p:nvPicPr>
        <p:blipFill rotWithShape="1">
          <a:blip r:embed="rId5">
            <a:alphaModFix/>
          </a:blip>
          <a:srcRect b="0" l="0" r="0" t="0"/>
          <a:stretch/>
        </p:blipFill>
        <p:spPr>
          <a:xfrm>
            <a:off x="2069629" y="3563800"/>
            <a:ext cx="240600" cy="240600"/>
          </a:xfrm>
          <a:prstGeom prst="rect">
            <a:avLst/>
          </a:prstGeom>
          <a:noFill/>
          <a:ln>
            <a:noFill/>
          </a:ln>
        </p:spPr>
      </p:pic>
      <p:pic>
        <p:nvPicPr>
          <p:cNvPr id="319" name="Google Shape;319;p14"/>
          <p:cNvPicPr preferRelativeResize="0"/>
          <p:nvPr/>
        </p:nvPicPr>
        <p:blipFill rotWithShape="1">
          <a:blip r:embed="rId5">
            <a:alphaModFix/>
          </a:blip>
          <a:srcRect b="0" l="0" r="0" t="0"/>
          <a:stretch/>
        </p:blipFill>
        <p:spPr>
          <a:xfrm>
            <a:off x="7154463" y="3630910"/>
            <a:ext cx="240600" cy="240600"/>
          </a:xfrm>
          <a:prstGeom prst="rect">
            <a:avLst/>
          </a:prstGeom>
          <a:noFill/>
          <a:ln>
            <a:noFill/>
          </a:ln>
        </p:spPr>
      </p:pic>
      <p:pic>
        <p:nvPicPr>
          <p:cNvPr id="320" name="Google Shape;320;p14"/>
          <p:cNvPicPr preferRelativeResize="0"/>
          <p:nvPr/>
        </p:nvPicPr>
        <p:blipFill rotWithShape="1">
          <a:blip r:embed="rId5">
            <a:alphaModFix/>
          </a:blip>
          <a:srcRect b="0" l="0" r="0" t="0"/>
          <a:stretch/>
        </p:blipFill>
        <p:spPr>
          <a:xfrm>
            <a:off x="7230663" y="3630910"/>
            <a:ext cx="240600" cy="240600"/>
          </a:xfrm>
          <a:prstGeom prst="rect">
            <a:avLst/>
          </a:prstGeom>
          <a:noFill/>
          <a:ln>
            <a:noFill/>
          </a:ln>
        </p:spPr>
      </p:pic>
      <p:pic>
        <p:nvPicPr>
          <p:cNvPr id="321" name="Google Shape;321;p14"/>
          <p:cNvPicPr preferRelativeResize="0"/>
          <p:nvPr/>
        </p:nvPicPr>
        <p:blipFill rotWithShape="1">
          <a:blip r:embed="rId6">
            <a:alphaModFix/>
          </a:blip>
          <a:srcRect b="0" l="0" r="0" t="0"/>
          <a:stretch/>
        </p:blipFill>
        <p:spPr>
          <a:xfrm>
            <a:off x="6899410" y="3630900"/>
            <a:ext cx="240600" cy="240900"/>
          </a:xfrm>
          <a:prstGeom prst="rect">
            <a:avLst/>
          </a:prstGeom>
          <a:noFill/>
          <a:ln>
            <a:noFill/>
          </a:ln>
        </p:spPr>
      </p:pic>
      <p:pic>
        <p:nvPicPr>
          <p:cNvPr id="322" name="Google Shape;322;p14"/>
          <p:cNvPicPr preferRelativeResize="0"/>
          <p:nvPr/>
        </p:nvPicPr>
        <p:blipFill rotWithShape="1">
          <a:blip r:embed="rId6">
            <a:alphaModFix/>
          </a:blip>
          <a:srcRect b="0" l="0" r="0" t="0"/>
          <a:stretch/>
        </p:blipFill>
        <p:spPr>
          <a:xfrm>
            <a:off x="1864123" y="3563787"/>
            <a:ext cx="240600" cy="240900"/>
          </a:xfrm>
          <a:prstGeom prst="rect">
            <a:avLst/>
          </a:prstGeom>
          <a:noFill/>
          <a:ln>
            <a:noFill/>
          </a:ln>
        </p:spPr>
      </p:pic>
      <p:pic>
        <p:nvPicPr>
          <p:cNvPr id="323" name="Google Shape;323;p14"/>
          <p:cNvPicPr preferRelativeResize="0"/>
          <p:nvPr/>
        </p:nvPicPr>
        <p:blipFill rotWithShape="1">
          <a:blip r:embed="rId4">
            <a:alphaModFix/>
          </a:blip>
          <a:srcRect b="0" l="0" r="0" t="0"/>
          <a:stretch/>
        </p:blipFill>
        <p:spPr>
          <a:xfrm>
            <a:off x="4751438" y="3415656"/>
            <a:ext cx="396000" cy="396000"/>
          </a:xfrm>
          <a:prstGeom prst="rect">
            <a:avLst/>
          </a:prstGeom>
          <a:noFill/>
          <a:ln>
            <a:noFill/>
          </a:ln>
        </p:spPr>
      </p:pic>
      <p:pic>
        <p:nvPicPr>
          <p:cNvPr id="324" name="Google Shape;324;p14"/>
          <p:cNvPicPr preferRelativeResize="0"/>
          <p:nvPr/>
        </p:nvPicPr>
        <p:blipFill rotWithShape="1">
          <a:blip r:embed="rId6">
            <a:alphaModFix/>
          </a:blip>
          <a:srcRect b="0" l="0" r="0" t="0"/>
          <a:stretch/>
        </p:blipFill>
        <p:spPr>
          <a:xfrm>
            <a:off x="4569023" y="3493312"/>
            <a:ext cx="240600" cy="240900"/>
          </a:xfrm>
          <a:prstGeom prst="rect">
            <a:avLst/>
          </a:prstGeom>
          <a:noFill/>
          <a:ln>
            <a:noFill/>
          </a:ln>
        </p:spPr>
      </p:pic>
      <p:pic>
        <p:nvPicPr>
          <p:cNvPr id="325" name="Google Shape;325;p14"/>
          <p:cNvPicPr preferRelativeResize="0"/>
          <p:nvPr/>
        </p:nvPicPr>
        <p:blipFill rotWithShape="1">
          <a:blip r:embed="rId4">
            <a:alphaModFix/>
          </a:blip>
          <a:srcRect b="0" l="0" r="0" t="0"/>
          <a:stretch/>
        </p:blipFill>
        <p:spPr>
          <a:xfrm>
            <a:off x="7397584" y="3553232"/>
            <a:ext cx="396000" cy="396000"/>
          </a:xfrm>
          <a:prstGeom prst="rect">
            <a:avLst/>
          </a:prstGeom>
          <a:noFill/>
          <a:ln>
            <a:noFill/>
          </a:ln>
        </p:spPr>
      </p:pic>
      <p:pic>
        <p:nvPicPr>
          <p:cNvPr id="326" name="Google Shape;326;p14"/>
          <p:cNvPicPr preferRelativeResize="0"/>
          <p:nvPr/>
        </p:nvPicPr>
        <p:blipFill rotWithShape="1">
          <a:blip r:embed="rId4">
            <a:alphaModFix/>
          </a:blip>
          <a:srcRect b="0" l="0" r="0" t="0"/>
          <a:stretch/>
        </p:blipFill>
        <p:spPr>
          <a:xfrm>
            <a:off x="7778584" y="1543894"/>
            <a:ext cx="396000" cy="39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7DB6EF"/>
      </a:accent1>
      <a:accent2>
        <a:srgbClr val="C0504D"/>
      </a:accent2>
      <a:accent3>
        <a:srgbClr val="FFFFFF"/>
      </a:accent3>
      <a:accent4>
        <a:srgbClr val="7DB6EF"/>
      </a:accent4>
      <a:accent5>
        <a:srgbClr val="C0504D"/>
      </a:accent5>
      <a:accent6>
        <a:srgbClr val="FFFFFF"/>
      </a:accent6>
      <a:hlink>
        <a:srgbClr val="0066C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Тема Office">
  <a:themeElements>
    <a:clrScheme name="Тема Office 1">
      <a:dk1>
        <a:srgbClr val="000000"/>
      </a:dk1>
      <a:lt1>
        <a:srgbClr val="FFFFFF"/>
      </a:lt1>
      <a:dk2>
        <a:srgbClr val="1F497D"/>
      </a:dk2>
      <a:lt2>
        <a:srgbClr val="EEECE1"/>
      </a:lt2>
      <a:accent1>
        <a:srgbClr val="4F81BD"/>
      </a:accent1>
      <a:accent2>
        <a:srgbClr val="C0504D"/>
      </a:accent2>
      <a:accent3>
        <a:srgbClr val="FFFFFF"/>
      </a:accent3>
      <a:accent4>
        <a:srgbClr val="4F81BD"/>
      </a:accent4>
      <a:accent5>
        <a:srgbClr val="C0504D"/>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