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4"/>
    <p:sldMasterId id="2147483655" r:id="rId5"/>
    <p:sldMasterId id="2147483656" r:id="rId6"/>
    <p:sldMasterId id="214748365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y="6858000" cx="9144000"/>
  <p:notesSz cx="6797675" cy="9926625"/>
  <p:embeddedFontLst>
    <p:embeddedFont>
      <p:font typeface="Helvetica Neue"/>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56605C9-4DEA-4D36-BD2D-FD2E041389FE}">
  <a:tblStyle styleId="{356605C9-4DEA-4D36-BD2D-FD2E041389FE}" styleName="Table_0"/>
  <a:tblStyle styleId="{D7364B39-1C52-4B0C-B7B1-08CFB016EDB2}" styleName="Table_1">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HelveticaNeue-regular.fntdata"/><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HelveticaNeue-bold.fntdata"/><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Shape 3"/>
          <p:cNvSpPr/>
          <p:nvPr>
            <p:ph idx="2" type="sldImg"/>
          </p:nvPr>
        </p:nvSpPr>
        <p:spPr>
          <a:xfrm>
            <a:off x="1041400" y="817562"/>
            <a:ext cx="4532312" cy="3576637"/>
          </a:xfrm>
          <a:custGeom>
            <a:pathLst>
              <a:path extrusionOk="0" h="120000" w="120000">
                <a:moveTo>
                  <a:pt x="0" y="0"/>
                </a:moveTo>
                <a:lnTo>
                  <a:pt x="120000" y="0"/>
                </a:lnTo>
                <a:lnTo>
                  <a:pt x="120000" y="120000"/>
                </a:lnTo>
                <a:lnTo>
                  <a:pt x="0" y="120000"/>
                </a:lnTo>
                <a:close/>
              </a:path>
            </a:pathLst>
          </a:custGeom>
          <a:noFill/>
          <a:ln>
            <a:noFill/>
          </a:ln>
        </p:spPr>
      </p:sp>
      <p:sp>
        <p:nvSpPr>
          <p:cNvPr id="4" name="Shape 4"/>
          <p:cNvSpPr txBox="1"/>
          <p:nvPr>
            <p:ph idx="1" type="body"/>
          </p:nvPr>
        </p:nvSpPr>
        <p:spPr>
          <a:xfrm>
            <a:off x="533400" y="4764087"/>
            <a:ext cx="5730875" cy="4291010"/>
          </a:xfrm>
          <a:prstGeom prst="rect">
            <a:avLst/>
          </a:prstGeom>
          <a:noFill/>
          <a:ln>
            <a:noFill/>
          </a:ln>
        </p:spPr>
        <p:txBody>
          <a:bodyPr anchorCtr="0" anchor="ctr" bIns="91425" lIns="91425" rIns="91425" tIns="91425"/>
          <a:lstStyle>
            <a:lvl1pPr indent="0" lvl="0" marL="0" marR="0" rtl="0" algn="l">
              <a:spcBef>
                <a:spcPts val="0"/>
              </a:spcBef>
              <a:buFont typeface="Arial"/>
              <a:buChar char="●"/>
              <a:defRPr b="0" i="0" sz="1800" u="none" cap="none" strike="noStrike"/>
            </a:lvl1pPr>
            <a:lvl2pPr indent="0" lvl="1" marL="0" marR="0" rtl="0" algn="l">
              <a:spcBef>
                <a:spcPts val="0"/>
              </a:spcBef>
              <a:buFont typeface="Arial"/>
              <a:buChar char="○"/>
              <a:defRPr b="0" i="0" sz="1800" u="none" cap="none" strike="noStrike"/>
            </a:lvl2pPr>
            <a:lvl3pPr indent="0" lvl="2" marL="0" marR="0" rtl="0" algn="l">
              <a:spcBef>
                <a:spcPts val="0"/>
              </a:spcBef>
              <a:buFont typeface="Arial"/>
              <a:buChar char="■"/>
              <a:defRPr b="0" i="0" sz="1800" u="none" cap="none" strike="noStrike"/>
            </a:lvl3pPr>
            <a:lvl4pPr indent="0" lvl="3" marL="0" marR="0" rtl="0" algn="l">
              <a:spcBef>
                <a:spcPts val="0"/>
              </a:spcBef>
              <a:buFont typeface="Arial"/>
              <a:buChar char="●"/>
              <a:defRPr b="0" i="0" sz="1800" u="none" cap="none" strike="noStrike"/>
            </a:lvl4pPr>
            <a:lvl5pPr indent="0" lvl="4" marL="0" marR="0" rtl="0" algn="l">
              <a:spcBef>
                <a:spcPts val="0"/>
              </a:spcBef>
              <a:buFont typeface="Arial"/>
              <a:buChar char="○"/>
              <a:defRPr b="0" i="0" sz="1800" u="none" cap="none" strike="noStrike"/>
            </a:lvl5pPr>
            <a:lvl6pPr indent="0" lvl="5" marL="0" marR="0" rtl="0" algn="l">
              <a:spcBef>
                <a:spcPts val="0"/>
              </a:spcBef>
              <a:buFont typeface="Arial"/>
              <a:buChar char="■"/>
              <a:defRPr b="0" i="0" sz="1800" u="none" cap="none" strike="noStrike"/>
            </a:lvl6pPr>
            <a:lvl7pPr indent="0" lvl="6" marL="0" marR="0" rtl="0" algn="l">
              <a:spcBef>
                <a:spcPts val="0"/>
              </a:spcBef>
              <a:buFont typeface="Arial"/>
              <a:buChar char="●"/>
              <a:defRPr b="0" i="0" sz="1800" u="none" cap="none" strike="noStrike"/>
            </a:lvl7pPr>
            <a:lvl8pPr indent="0" lvl="7" marL="0" marR="0" rtl="0" algn="l">
              <a:spcBef>
                <a:spcPts val="0"/>
              </a:spcBef>
              <a:buFont typeface="Arial"/>
              <a:buChar char="○"/>
              <a:defRPr b="0" i="0" sz="1800" u="none" cap="none" strike="noStrike"/>
            </a:lvl8pPr>
            <a:lvl9pPr indent="0" lvl="8" marL="0" marR="0" rtl="0" algn="l">
              <a:spcBef>
                <a:spcPts val="0"/>
              </a:spcBef>
              <a:buFont typeface="Arial"/>
              <a:buChar char="■"/>
              <a:defRPr b="0" i="0" sz="1800" u="none" cap="none" strike="noStrike"/>
            </a:lvl9pPr>
          </a:lstStyle>
          <a:p/>
        </p:txBody>
      </p:sp>
      <p:sp>
        <p:nvSpPr>
          <p:cNvPr id="5" name="Shape 5"/>
          <p:cNvSpPr txBox="1"/>
          <p:nvPr>
            <p:ph idx="3" type="hdr"/>
          </p:nvPr>
        </p:nvSpPr>
        <p:spPr>
          <a:xfrm>
            <a:off x="0" y="0"/>
            <a:ext cx="2947986" cy="49529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6" name="Shape 6"/>
          <p:cNvSpPr txBox="1"/>
          <p:nvPr>
            <p:ph idx="10" type="dt"/>
          </p:nvPr>
        </p:nvSpPr>
        <p:spPr>
          <a:xfrm>
            <a:off x="3849687" y="0"/>
            <a:ext cx="2947986" cy="495298"/>
          </a:xfrm>
          <a:prstGeom prst="rect">
            <a:avLst/>
          </a:prstGeom>
          <a:noFill/>
          <a:ln>
            <a:noFill/>
          </a:ln>
        </p:spPr>
        <p:txBody>
          <a:bodyPr anchorCtr="0" anchor="t" bIns="91425" lIns="91425" rIns="91425" tIns="91425"/>
          <a:lstStyle>
            <a:lvl1pPr indent="0" lvl="0" marL="0" marR="0" rtl="0" algn="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7" name="Shape 7"/>
          <p:cNvSpPr txBox="1"/>
          <p:nvPr>
            <p:ph idx="11" type="ftr"/>
          </p:nvPr>
        </p:nvSpPr>
        <p:spPr>
          <a:xfrm>
            <a:off x="0" y="9429750"/>
            <a:ext cx="2947986" cy="496886"/>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8" name="Shape 8"/>
          <p:cNvSpPr txBox="1"/>
          <p:nvPr>
            <p:ph idx="12" type="sldNum"/>
          </p:nvPr>
        </p:nvSpPr>
        <p:spPr>
          <a:xfrm>
            <a:off x="3849687" y="9429750"/>
            <a:ext cx="2947986" cy="496886"/>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 name="Shape 39"/>
        <p:cNvGrpSpPr/>
        <p:nvPr/>
      </p:nvGrpSpPr>
      <p:grpSpPr>
        <a:xfrm>
          <a:off x="0" y="0"/>
          <a:ext cx="0" cy="0"/>
          <a:chOff x="0" y="0"/>
          <a:chExt cx="0" cy="0"/>
        </a:xfrm>
      </p:grpSpPr>
      <p:sp>
        <p:nvSpPr>
          <p:cNvPr id="40" name="Shape 40"/>
          <p:cNvSpPr/>
          <p:nvPr>
            <p:ph idx="2" type="sldImg"/>
          </p:nvPr>
        </p:nvSpPr>
        <p:spPr>
          <a:xfrm>
            <a:off x="914400" y="741362"/>
            <a:ext cx="4962525" cy="3722686"/>
          </a:xfrm>
          <a:custGeom>
            <a:pathLst>
              <a:path extrusionOk="0" h="120000" w="120000">
                <a:moveTo>
                  <a:pt x="0" y="0"/>
                </a:moveTo>
                <a:lnTo>
                  <a:pt x="120000" y="0"/>
                </a:lnTo>
                <a:lnTo>
                  <a:pt x="120000" y="120000"/>
                </a:lnTo>
                <a:lnTo>
                  <a:pt x="0" y="120000"/>
                </a:lnTo>
                <a:close/>
              </a:path>
            </a:pathLst>
          </a:custGeom>
          <a:noFill/>
          <a:ln>
            <a:noFill/>
          </a:ln>
        </p:spPr>
      </p:sp>
      <p:sp>
        <p:nvSpPr>
          <p:cNvPr id="41" name="Shape 41"/>
          <p:cNvSpPr txBox="1"/>
          <p:nvPr>
            <p:ph idx="1" type="body"/>
          </p:nvPr>
        </p:nvSpPr>
        <p:spPr>
          <a:xfrm>
            <a:off x="676275" y="4711700"/>
            <a:ext cx="5438773" cy="4467224"/>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Hello.</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My name is Igor Yanovskiy and I'm a founder of TreeTalk.</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Our solutions belong to the field of professional real-time voice telecommunications.</a:t>
            </a:r>
          </a:p>
          <a:p>
            <a:pPr indent="0" lvl="0" marL="0" marR="0" rtl="0" algn="l">
              <a:lnSpc>
                <a:spcPct val="115000"/>
              </a:lnSpc>
              <a:spcBef>
                <a:spcPts val="0"/>
              </a:spcBef>
              <a:buClr>
                <a:schemeClr val="dk1"/>
              </a:buClr>
              <a:buSzPct val="250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42" name="Shape 42"/>
          <p:cNvSpPr txBox="1"/>
          <p:nvPr/>
        </p:nvSpPr>
        <p:spPr>
          <a:xfrm>
            <a:off x="3846512" y="9424985"/>
            <a:ext cx="2946398" cy="496886"/>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1041400" y="817562"/>
            <a:ext cx="4532400" cy="3576600"/>
          </a:xfrm>
          <a:custGeom>
            <a:pathLst>
              <a:path extrusionOk="0" h="120000" w="120000">
                <a:moveTo>
                  <a:pt x="0" y="0"/>
                </a:moveTo>
                <a:lnTo>
                  <a:pt x="120000" y="0"/>
                </a:lnTo>
                <a:lnTo>
                  <a:pt x="120000" y="120000"/>
                </a:lnTo>
                <a:lnTo>
                  <a:pt x="0" y="120000"/>
                </a:lnTo>
                <a:close/>
              </a:path>
            </a:pathLst>
          </a:custGeom>
          <a:noFill/>
          <a:ln>
            <a:noFill/>
          </a:ln>
        </p:spPr>
      </p:sp>
      <p:sp>
        <p:nvSpPr>
          <p:cNvPr id="264" name="Shape 264"/>
          <p:cNvSpPr txBox="1"/>
          <p:nvPr>
            <p:ph idx="1" type="body"/>
          </p:nvPr>
        </p:nvSpPr>
        <p:spPr>
          <a:xfrm>
            <a:off x="533400" y="4764087"/>
            <a:ext cx="5730900" cy="4290899"/>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lang="en-US" sz="1200">
                <a:solidFill>
                  <a:schemeClr val="dk1"/>
                </a:solidFill>
              </a:rPr>
              <a:t>Modular electronics design principles, which we follow, and versatile TreeTalk protocol will allow us to expand the product line and rapidly branch out into adjacent niches that also require a permanent connection and high-quality voice communication: communication modules for ATMs, parking meters, self-service kiosks, unmanned vehicles and delivery drones, shops, elevators, etc. Up to the kid bracelets and pet collars...</a:t>
            </a:r>
          </a:p>
          <a:p>
            <a:pPr indent="0" lvl="0" marL="0" marR="0" rtl="0" algn="l">
              <a:lnSpc>
                <a:spcPct val="115000"/>
              </a:lnSpc>
              <a:spcBef>
                <a:spcPts val="0"/>
              </a:spcBef>
              <a:buClr>
                <a:schemeClr val="dk1"/>
              </a:buClr>
              <a:buSzPct val="250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3" name="Shape 283"/>
          <p:cNvSpPr txBox="1"/>
          <p:nvPr>
            <p:ph idx="1" type="body"/>
          </p:nvPr>
        </p:nvSpPr>
        <p:spPr>
          <a:xfrm>
            <a:off x="533400" y="4764087"/>
            <a:ext cx="5730900" cy="4290897"/>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US" sz="1100" u="none" cap="none" strike="noStrike">
                <a:solidFill>
                  <a:schemeClr val="dk1"/>
                </a:solidFill>
              </a:rPr>
              <a:t>I was fortunate</a:t>
            </a:r>
            <a:r>
              <a:rPr b="0" i="0" lang="en-US" sz="1100" u="none" cap="none" strike="noStrike">
                <a:solidFill>
                  <a:schemeClr val="dk1"/>
                </a:solidFill>
              </a:rPr>
              <a:t> to gather a team of highly educated and experienced professionals that have c</a:t>
            </a:r>
            <a:r>
              <a:rPr lang="en-US" sz="1100">
                <a:solidFill>
                  <a:schemeClr val="dk1"/>
                </a:solidFill>
              </a:rPr>
              <a:t>o</a:t>
            </a:r>
            <a:r>
              <a:rPr b="0" i="0" lang="en-US" sz="1100" u="none" cap="none" strike="noStrike">
                <a:solidFill>
                  <a:schemeClr val="dk1"/>
                </a:solidFill>
              </a:rPr>
              <a:t>mplementary skills..</a:t>
            </a:r>
          </a:p>
          <a:p>
            <a:pPr indent="0" lvl="0" marL="0" marR="0" rtl="0" algn="l">
              <a:lnSpc>
                <a:spcPct val="115000"/>
              </a:lnSpc>
              <a:spcBef>
                <a:spcPts val="0"/>
              </a:spcBef>
              <a:spcAft>
                <a:spcPts val="0"/>
              </a:spcAft>
              <a:buClr>
                <a:schemeClr val="dk1"/>
              </a:buClr>
              <a:buSzPct val="25000"/>
              <a:buFont typeface="Arial"/>
              <a:buNone/>
            </a:pPr>
            <a:r>
              <a:rPr b="0" i="0" lang="en-US" sz="1100" u="none" cap="none" strike="noStrike">
                <a:solidFill>
                  <a:schemeClr val="dk1"/>
                </a:solidFill>
              </a:rPr>
              <a:t>Talented web and industrial designer, software developer Maria.</a:t>
            </a:r>
          </a:p>
          <a:p>
            <a:pPr indent="0" lvl="0" marL="0" marR="0" rtl="0" algn="l">
              <a:lnSpc>
                <a:spcPct val="115000"/>
              </a:lnSpc>
              <a:spcBef>
                <a:spcPts val="0"/>
              </a:spcBef>
              <a:spcAft>
                <a:spcPts val="0"/>
              </a:spcAft>
              <a:buClr>
                <a:schemeClr val="dk1"/>
              </a:buClr>
              <a:buSzPct val="25000"/>
              <a:buFont typeface="Arial"/>
              <a:buNone/>
            </a:pPr>
            <a:r>
              <a:rPr b="0" i="0" lang="en-US" sz="1100" u="none" cap="none" strike="noStrike">
                <a:solidFill>
                  <a:schemeClr val="dk1"/>
                </a:solidFill>
              </a:rPr>
              <a:t>Our engineer, Dmitry, and I have worked together for more than a decade.</a:t>
            </a:r>
          </a:p>
          <a:p>
            <a:pPr indent="0" lvl="0" marL="0" marR="0" rtl="0" algn="l">
              <a:lnSpc>
                <a:spcPct val="115000"/>
              </a:lnSpc>
              <a:spcBef>
                <a:spcPts val="0"/>
              </a:spcBef>
              <a:spcAft>
                <a:spcPts val="0"/>
              </a:spcAft>
              <a:buClr>
                <a:schemeClr val="dk1"/>
              </a:buClr>
              <a:buSzPct val="25000"/>
              <a:buFont typeface="Arial"/>
              <a:buNone/>
            </a:pPr>
            <a:r>
              <a:rPr b="0" i="0" lang="en-US" sz="1100" u="none" cap="none" strike="noStrike">
                <a:solidFill>
                  <a:schemeClr val="dk1"/>
                </a:solidFill>
              </a:rPr>
              <a:t>Our programmer Nicholas and firmware developer Alex gained their experience, working on different complex projects before.</a:t>
            </a:r>
          </a:p>
          <a:p>
            <a:pPr indent="0" lvl="0" marL="0" marR="0" rtl="0" algn="l">
              <a:lnSpc>
                <a:spcPct val="115000"/>
              </a:lnSpc>
              <a:spcBef>
                <a:spcPts val="0"/>
              </a:spcBef>
              <a:spcAft>
                <a:spcPts val="0"/>
              </a:spcAft>
              <a:buClr>
                <a:schemeClr val="dk1"/>
              </a:buClr>
              <a:buSzPct val="25000"/>
              <a:buFont typeface="Arial"/>
              <a:buNone/>
            </a:pPr>
            <a:r>
              <a:rPr b="0" i="0" lang="en-US" sz="1100" u="none" cap="none" strike="noStrike">
                <a:solidFill>
                  <a:schemeClr val="dk1"/>
                </a:solidFill>
              </a:rPr>
              <a:t>We've dealt with communications technology for many years, thus we know the problems of the users and we know the industry.</a:t>
            </a:r>
          </a:p>
          <a:p>
            <a:pPr indent="0" lvl="0" marL="0" marR="0" rtl="0" algn="l">
              <a:lnSpc>
                <a:spcPct val="115000"/>
              </a:lnSpc>
              <a:spcBef>
                <a:spcPts val="0"/>
              </a:spcBef>
              <a:spcAft>
                <a:spcPts val="0"/>
              </a:spcAft>
              <a:buClr>
                <a:schemeClr val="dk1"/>
              </a:buClr>
              <a:buSzPct val="25000"/>
              <a:buFont typeface="Arial"/>
              <a:buNone/>
            </a:pPr>
            <a:r>
              <a:rPr lang="en-US" sz="1100">
                <a:solidFill>
                  <a:schemeClr val="dk1"/>
                </a:solidFill>
              </a:rPr>
              <a:t>Actually, hardware is not so hard for the specialists with an engineering background (like we are), following modular electronics principles.</a:t>
            </a:r>
          </a:p>
          <a:p>
            <a:pPr indent="0" lvl="0" marL="0" marR="0" rtl="0" algn="l">
              <a:lnSpc>
                <a:spcPct val="115000"/>
              </a:lnSpc>
              <a:spcBef>
                <a:spcPts val="0"/>
              </a:spcBef>
              <a:spcAft>
                <a:spcPts val="0"/>
              </a:spcAft>
              <a:buClr>
                <a:schemeClr val="dk1"/>
              </a:buClr>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a:p>
            <a:pPr indent="0" lvl="0" marL="0" marR="0" rtl="0" algn="l">
              <a:lnSpc>
                <a:spcPct val="115000"/>
              </a:lnSpc>
              <a:spcBef>
                <a:spcPts val="0"/>
              </a:spcBef>
              <a:buClr>
                <a:schemeClr val="dk1"/>
              </a:buClr>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
        <p:nvSpPr>
          <p:cNvPr id="284" name="Shape 284"/>
          <p:cNvSpPr txBox="1"/>
          <p:nvPr>
            <p:ph idx="12" type="sldNum"/>
          </p:nvPr>
        </p:nvSpPr>
        <p:spPr>
          <a:xfrm>
            <a:off x="3849687" y="9429750"/>
            <a:ext cx="2948099" cy="496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7" name="Shape 297"/>
          <p:cNvSpPr txBox="1"/>
          <p:nvPr>
            <p:ph idx="1" type="body"/>
          </p:nvPr>
        </p:nvSpPr>
        <p:spPr>
          <a:xfrm>
            <a:off x="533400" y="4764087"/>
            <a:ext cx="5730900" cy="4290897"/>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rPr>
              <a:t>We have already done a lot, and we have a specific plan for the future.</a:t>
            </a:r>
          </a:p>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rPr>
              <a:t>We know the risks and we can achieve our goals. No doubt about that.</a:t>
            </a:r>
          </a:p>
          <a:p>
            <a:pPr indent="0" lvl="0" marL="0" marR="0" rtl="0" algn="l">
              <a:lnSpc>
                <a:spcPct val="115000"/>
              </a:lnSpc>
              <a:spcBef>
                <a:spcPts val="0"/>
              </a:spcBef>
              <a:spcAft>
                <a:spcPts val="0"/>
              </a:spcAft>
              <a:buClr>
                <a:schemeClr val="dk1"/>
              </a:buClr>
              <a:buSzPct val="25000"/>
              <a:buFont typeface="Arial"/>
              <a:buNone/>
            </a:pPr>
            <a:r>
              <a:t/>
            </a:r>
            <a:endParaRPr i="0" sz="12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rPr>
              <a:t>We strongly believe we can capture 4% of the global LMR market in 3 years or less. At the same time, we are going to branch out into some new areas. </a:t>
            </a:r>
          </a:p>
        </p:txBody>
      </p:sp>
      <p:sp>
        <p:nvSpPr>
          <p:cNvPr id="298" name="Shape 298"/>
          <p:cNvSpPr txBox="1"/>
          <p:nvPr>
            <p:ph idx="12" type="sldNum"/>
          </p:nvPr>
        </p:nvSpPr>
        <p:spPr>
          <a:xfrm>
            <a:off x="3849687" y="9429750"/>
            <a:ext cx="2948099" cy="496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914400" y="741362"/>
            <a:ext cx="4962599" cy="3722700"/>
          </a:xfrm>
          <a:custGeom>
            <a:pathLst>
              <a:path extrusionOk="0" h="120000" w="120000">
                <a:moveTo>
                  <a:pt x="0" y="0"/>
                </a:moveTo>
                <a:lnTo>
                  <a:pt x="120000" y="0"/>
                </a:lnTo>
                <a:lnTo>
                  <a:pt x="120000" y="120000"/>
                </a:lnTo>
                <a:lnTo>
                  <a:pt x="0" y="120000"/>
                </a:lnTo>
                <a:close/>
              </a:path>
            </a:pathLst>
          </a:custGeom>
          <a:noFill/>
          <a:ln>
            <a:noFill/>
          </a:ln>
        </p:spPr>
      </p:sp>
      <p:sp>
        <p:nvSpPr>
          <p:cNvPr id="327" name="Shape 327"/>
          <p:cNvSpPr txBox="1"/>
          <p:nvPr>
            <p:ph idx="1" type="body"/>
          </p:nvPr>
        </p:nvSpPr>
        <p:spPr>
          <a:xfrm>
            <a:off x="676275" y="4711700"/>
            <a:ext cx="5438699" cy="4467298"/>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highlight>
                  <a:srgbClr val="FFFFFF"/>
                </a:highlight>
              </a:rPr>
              <a:t>Thank you for your attention and welcome to the future of professional telecommunications.</a:t>
            </a:r>
          </a:p>
          <a:p>
            <a:pPr indent="0" lvl="0" marL="0" marR="0" rtl="0" algn="l">
              <a:lnSpc>
                <a:spcPct val="115000"/>
              </a:lnSpc>
              <a:spcBef>
                <a:spcPts val="0"/>
              </a:spcBef>
              <a:spcAft>
                <a:spcPts val="0"/>
              </a:spcAft>
              <a:buClr>
                <a:schemeClr val="dk1"/>
              </a:buClr>
              <a:buSzPct val="25000"/>
              <a:buFont typeface="Arial"/>
              <a:buNone/>
            </a:pPr>
            <a:r>
              <a:t/>
            </a:r>
            <a:endParaRPr i="0" sz="1200" u="none" cap="none" strike="noStrike">
              <a:solidFill>
                <a:schemeClr val="dk1"/>
              </a:solidFill>
              <a:highlight>
                <a:srgbClr val="FFFFFF"/>
              </a:highlight>
            </a:endParaRPr>
          </a:p>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highlight>
                  <a:srgbClr val="FFFFFF"/>
                </a:highlight>
              </a:rPr>
              <a:t>Any questions?</a:t>
            </a:r>
          </a:p>
          <a:p>
            <a:pPr indent="0" lvl="0" marL="0" marR="0" rtl="0" algn="l">
              <a:lnSpc>
                <a:spcPct val="115000"/>
              </a:lnSpc>
              <a:spcBef>
                <a:spcPts val="0"/>
              </a:spcBef>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
        <p:nvSpPr>
          <p:cNvPr id="328" name="Shape 328"/>
          <p:cNvSpPr txBox="1"/>
          <p:nvPr/>
        </p:nvSpPr>
        <p:spPr>
          <a:xfrm>
            <a:off x="3846512" y="9424985"/>
            <a:ext cx="2946300" cy="4968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342" name="Shape 342"/>
          <p:cNvSpPr txBox="1"/>
          <p:nvPr>
            <p:ph idx="1" type="body"/>
          </p:nvPr>
        </p:nvSpPr>
        <p:spPr>
          <a:xfrm>
            <a:off x="533400" y="4764087"/>
            <a:ext cx="5730900" cy="4290898"/>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Clr>
                <a:schemeClr val="dk1"/>
              </a:buClr>
              <a:buSzPct val="250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350" name="Shape 350"/>
          <p:cNvSpPr txBox="1"/>
          <p:nvPr>
            <p:ph idx="1" type="body"/>
          </p:nvPr>
        </p:nvSpPr>
        <p:spPr>
          <a:xfrm>
            <a:off x="533400" y="4764087"/>
            <a:ext cx="5730900" cy="4290898"/>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Clr>
                <a:schemeClr val="dk1"/>
              </a:buClr>
              <a:buSzPct val="25000"/>
              <a:buFont typeface="Arial"/>
              <a:buNone/>
            </a:pPr>
            <a:r>
              <a:rPr i="0" lang="en-US" sz="1200" u="none" cap="none" strike="noStrike">
                <a:solidFill>
                  <a:schemeClr val="dk1"/>
                </a:solidFill>
              </a:rPr>
              <a:t>We are not dreaming up any new market. There is a huge niche in the B2B segment already, developed and growing. We offer a modern and convenient solution to meet the existing needs of the customers.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041400" y="817562"/>
            <a:ext cx="4532400" cy="3576600"/>
          </a:xfrm>
          <a:custGeom>
            <a:pathLst>
              <a:path extrusionOk="0" h="120000" w="120000">
                <a:moveTo>
                  <a:pt x="0" y="0"/>
                </a:moveTo>
                <a:lnTo>
                  <a:pt x="120000" y="0"/>
                </a:lnTo>
                <a:lnTo>
                  <a:pt x="120000" y="120000"/>
                </a:lnTo>
                <a:lnTo>
                  <a:pt x="0" y="120000"/>
                </a:lnTo>
                <a:close/>
              </a:path>
            </a:pathLst>
          </a:custGeom>
          <a:noFill/>
          <a:ln>
            <a:noFill/>
          </a:ln>
        </p:spPr>
      </p:sp>
      <p:sp>
        <p:nvSpPr>
          <p:cNvPr id="360" name="Shape 360"/>
          <p:cNvSpPr txBox="1"/>
          <p:nvPr>
            <p:ph idx="1" type="body"/>
          </p:nvPr>
        </p:nvSpPr>
        <p:spPr>
          <a:xfrm>
            <a:off x="533400" y="4764087"/>
            <a:ext cx="5730900" cy="4290899"/>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Clr>
                <a:schemeClr val="dk1"/>
              </a:buClr>
              <a:buSzPct val="25000"/>
              <a:buFont typeface="Arial"/>
              <a:buNone/>
            </a:pPr>
            <a:r>
              <a:rPr lang="en-US" sz="1200"/>
              <a:t>Now, prototypes are being tested in the cars, which is riding around the city and near suburbs in a mode of normal use.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373" name="Shape 373"/>
          <p:cNvSpPr txBox="1"/>
          <p:nvPr>
            <p:ph idx="1" type="body"/>
          </p:nvPr>
        </p:nvSpPr>
        <p:spPr>
          <a:xfrm>
            <a:off x="533400" y="4764087"/>
            <a:ext cx="5730900" cy="4290898"/>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Clr>
                <a:schemeClr val="dk1"/>
              </a:buClr>
              <a:buSzPct val="25000"/>
              <a:buFont typeface="Arial"/>
              <a:buNone/>
            </a:pPr>
            <a:r>
              <a:rPr lang="en-US" sz="1200">
                <a:solidFill>
                  <a:schemeClr val="dk1"/>
                </a:solidFill>
              </a:rPr>
              <a:t>Our business model and market proposal can look more clearly from the prices in the leaflet.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382" name="Shape 382"/>
          <p:cNvSpPr txBox="1"/>
          <p:nvPr>
            <p:ph idx="1" type="body"/>
          </p:nvPr>
        </p:nvSpPr>
        <p:spPr>
          <a:xfrm>
            <a:off x="533400" y="4764087"/>
            <a:ext cx="5730900" cy="4290898"/>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Clr>
                <a:schemeClr val="dk1"/>
              </a:buClr>
              <a:buSzPct val="25000"/>
              <a:buFont typeface="Arial"/>
              <a:buNone/>
            </a:pPr>
            <a:r>
              <a:rPr lang="en-US" sz="1200"/>
              <a:t>Testing has been specially planned for the winter period and held in harsh conditions. However, most of the tests completed successfully, clearly confirming the advantages of the TreeTalk terminal  in the reliability and quality of the voice, and the convenience of handling over conventional and trunked radios.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395" name="Shape 395"/>
          <p:cNvSpPr txBox="1"/>
          <p:nvPr>
            <p:ph idx="1" type="body"/>
          </p:nvPr>
        </p:nvSpPr>
        <p:spPr>
          <a:xfrm>
            <a:off x="533400" y="4764087"/>
            <a:ext cx="5730900" cy="4290898"/>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Clr>
                <a:schemeClr val="dk1"/>
              </a:buClr>
              <a:buSzPct val="25000"/>
              <a:buFont typeface="Arial"/>
              <a:buNone/>
            </a:pPr>
            <a:r>
              <a:rPr lang="en-US" sz="1200"/>
              <a:t>TreeTalk took part in that huge event that gathered more than 6000 participants from different countries. Our b2b project fitted well to the format of the event. That allowed us to make a lot of contacts and to proof our ideas.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56" name="Shape 56"/>
          <p:cNvSpPr txBox="1"/>
          <p:nvPr>
            <p:ph idx="1" type="body"/>
          </p:nvPr>
        </p:nvSpPr>
        <p:spPr>
          <a:xfrm>
            <a:off x="533400" y="4764087"/>
            <a:ext cx="5730900" cy="4290897"/>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lang="en-US" sz="1200">
                <a:solidFill>
                  <a:schemeClr val="dk1"/>
                </a:solidFill>
                <a:highlight>
                  <a:srgbClr val="FFFFFF"/>
                </a:highlight>
              </a:rPr>
              <a:t>People really often need the devices working under the instant-call paradigm (instead of session-mode paradigm used in telephones and messengers like Skype etc). </a:t>
            </a:r>
            <a:r>
              <a:rPr i="0" lang="en-US" sz="1200" u="none" cap="none" strike="noStrike">
                <a:solidFill>
                  <a:schemeClr val="dk1"/>
                </a:solidFill>
                <a:highlight>
                  <a:srgbClr val="FFFFFF"/>
                </a:highlight>
              </a:rPr>
              <a:t>It makes no sense to build primitive infrastructure for each new channel, while modern networks cover 90 percent of the world population.</a:t>
            </a:r>
          </a:p>
          <a:p>
            <a:pPr indent="0" lvl="0" marL="0" marR="0" rtl="0" algn="l">
              <a:lnSpc>
                <a:spcPct val="115000"/>
              </a:lnSpc>
              <a:spcBef>
                <a:spcPts val="0"/>
              </a:spcBef>
              <a:spcAft>
                <a:spcPts val="0"/>
              </a:spcAft>
              <a:buClr>
                <a:schemeClr val="dk1"/>
              </a:buClr>
              <a:buSzPct val="25000"/>
              <a:buFont typeface="Arial"/>
              <a:buNone/>
            </a:pPr>
            <a:r>
              <a:rPr lang="en-US" sz="1200">
                <a:solidFill>
                  <a:schemeClr val="dk1"/>
                </a:solidFill>
                <a:highlight>
                  <a:srgbClr val="FFFFFF"/>
                </a:highlight>
              </a:rPr>
              <a:t>So we digitize sound, compress and transfer it (without loss) to other devices, to their groups and to compatible hardware and software systems, using existing wireless data transport environments. We've developed voice compression and reliable transmission technology, which allows us to use even the narrow-band mobile networks of 2-3 generations.</a:t>
            </a:r>
          </a:p>
          <a:p>
            <a:pPr indent="0" lvl="0" marL="0" marR="0" rtl="0" algn="l">
              <a:lnSpc>
                <a:spcPct val="115000"/>
              </a:lnSpc>
              <a:spcBef>
                <a:spcPts val="0"/>
              </a:spcBef>
              <a:spcAft>
                <a:spcPts val="0"/>
              </a:spcAft>
              <a:buClr>
                <a:schemeClr val="dk1"/>
              </a:buClr>
              <a:buSzPct val="25000"/>
              <a:buFont typeface="Arial"/>
              <a:buNone/>
            </a:pPr>
            <a:r>
              <a:t/>
            </a:r>
            <a:endParaRPr b="0" i="0" sz="1800" u="none" cap="none" strike="noStrike"/>
          </a:p>
          <a:p>
            <a:pPr indent="0" lvl="0" marL="0" marR="0" rtl="0" algn="l">
              <a:lnSpc>
                <a:spcPct val="115000"/>
              </a:lnSpc>
              <a:spcBef>
                <a:spcPts val="0"/>
              </a:spcBef>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95" name="Shape 95"/>
          <p:cNvSpPr txBox="1"/>
          <p:nvPr>
            <p:ph idx="1" type="body"/>
          </p:nvPr>
        </p:nvSpPr>
        <p:spPr>
          <a:xfrm>
            <a:off x="533400" y="4764087"/>
            <a:ext cx="5730900" cy="4290897"/>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First, we have addressed the problems with the low-cost segment of the Land Mobile Radio market.</a:t>
            </a: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Conventional and trunked radios, which people use now, have a number of flaws, such as:</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a limited range of communication, a need for power amplifiers and bulky antennas, an unstable signal quality, and so on.</a:t>
            </a: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0"/>
              </a:spcBef>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1041400" y="817562"/>
            <a:ext cx="4532312" cy="3576637"/>
          </a:xfrm>
          <a:custGeom>
            <a:pathLst>
              <a:path extrusionOk="0" h="120000" w="120000">
                <a:moveTo>
                  <a:pt x="0" y="0"/>
                </a:moveTo>
                <a:lnTo>
                  <a:pt x="120000" y="0"/>
                </a:lnTo>
                <a:lnTo>
                  <a:pt x="120000" y="120000"/>
                </a:lnTo>
                <a:lnTo>
                  <a:pt x="0" y="120000"/>
                </a:lnTo>
                <a:close/>
              </a:path>
            </a:pathLst>
          </a:custGeom>
          <a:noFill/>
          <a:ln>
            <a:noFill/>
          </a:ln>
        </p:spPr>
      </p:sp>
      <p:sp>
        <p:nvSpPr>
          <p:cNvPr id="112" name="Shape 112"/>
          <p:cNvSpPr txBox="1"/>
          <p:nvPr>
            <p:ph idx="1" type="body"/>
          </p:nvPr>
        </p:nvSpPr>
        <p:spPr>
          <a:xfrm>
            <a:off x="531812" y="4764087"/>
            <a:ext cx="5732462" cy="429101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highlight>
                  <a:srgbClr val="FFFFFF"/>
                </a:highlight>
              </a:rPr>
              <a:t>However, segment ratings show at least 2 billion dollars a year profit from sales of new devices.</a:t>
            </a:r>
          </a:p>
          <a:p>
            <a:pPr indent="0" lvl="0" marL="0" marR="0" rtl="0" algn="l">
              <a:lnSpc>
                <a:spcPct val="115000"/>
              </a:lnSpc>
              <a:spcBef>
                <a:spcPts val="0"/>
              </a:spcBef>
              <a:spcAft>
                <a:spcPts val="0"/>
              </a:spcAft>
              <a:buClr>
                <a:schemeClr val="dk1"/>
              </a:buClr>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a:p>
            <a:pPr indent="0" lvl="0" marL="0" marR="0" rtl="0" algn="l">
              <a:spcBef>
                <a:spcPts val="0"/>
              </a:spcBef>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914400" y="741362"/>
            <a:ext cx="4962525" cy="3722686"/>
          </a:xfrm>
          <a:custGeom>
            <a:pathLst>
              <a:path extrusionOk="0" h="120000" w="120000">
                <a:moveTo>
                  <a:pt x="0" y="0"/>
                </a:moveTo>
                <a:lnTo>
                  <a:pt x="120000" y="0"/>
                </a:lnTo>
                <a:lnTo>
                  <a:pt x="120000" y="120000"/>
                </a:lnTo>
                <a:lnTo>
                  <a:pt x="0" y="120000"/>
                </a:lnTo>
                <a:close/>
              </a:path>
            </a:pathLst>
          </a:custGeom>
          <a:noFill/>
          <a:ln>
            <a:noFill/>
          </a:ln>
        </p:spPr>
      </p:sp>
      <p:sp>
        <p:nvSpPr>
          <p:cNvPr id="124" name="Shape 124"/>
          <p:cNvSpPr txBox="1"/>
          <p:nvPr>
            <p:ph idx="1" type="body"/>
          </p:nvPr>
        </p:nvSpPr>
        <p:spPr>
          <a:xfrm>
            <a:off x="676275" y="4711700"/>
            <a:ext cx="5438773" cy="4467224"/>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Why have people been buying these pricey radios for 100 years? Because of 3 simple advantages.</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It allows you to broadcast.</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It provides an instant connection.</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It's easy to use. Push one button and talk.</a:t>
            </a:r>
          </a:p>
          <a:p>
            <a:pPr indent="0" lvl="0" marL="0" marR="0" rtl="0" algn="l">
              <a:lnSpc>
                <a:spcPct val="115000"/>
              </a:lnSpc>
              <a:spcBef>
                <a:spcPts val="0"/>
              </a:spcBef>
              <a:buClr>
                <a:schemeClr val="dk1"/>
              </a:buClr>
              <a:buSzPct val="250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125" name="Shape 125"/>
          <p:cNvSpPr txBox="1"/>
          <p:nvPr/>
        </p:nvSpPr>
        <p:spPr>
          <a:xfrm>
            <a:off x="3846512" y="9424985"/>
            <a:ext cx="2946398" cy="496886"/>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1041400" y="817562"/>
            <a:ext cx="4532312" cy="3576637"/>
          </a:xfrm>
          <a:custGeom>
            <a:pathLst>
              <a:path extrusionOk="0" h="120000" w="120000">
                <a:moveTo>
                  <a:pt x="0" y="0"/>
                </a:moveTo>
                <a:lnTo>
                  <a:pt x="120000" y="0"/>
                </a:lnTo>
                <a:lnTo>
                  <a:pt x="120000" y="120000"/>
                </a:lnTo>
                <a:lnTo>
                  <a:pt x="0" y="120000"/>
                </a:lnTo>
                <a:close/>
              </a:path>
            </a:pathLst>
          </a:custGeom>
          <a:noFill/>
          <a:ln>
            <a:noFill/>
          </a:ln>
        </p:spPr>
      </p:sp>
      <p:sp>
        <p:nvSpPr>
          <p:cNvPr id="165" name="Shape 165"/>
          <p:cNvSpPr txBox="1"/>
          <p:nvPr>
            <p:ph idx="1" type="body"/>
          </p:nvPr>
        </p:nvSpPr>
        <p:spPr>
          <a:xfrm>
            <a:off x="533400" y="4764087"/>
            <a:ext cx="5730875" cy="429101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We're going to transplant these advantages onto the new technical platform.</a:t>
            </a: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Antennas? Сables? Boring paperwork with officials? NO MORE!</a:t>
            </a: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Clear sound, Public or selective calls, Simple commissioning, New features - Yes, sure!</a:t>
            </a:r>
          </a:p>
          <a:p>
            <a:pPr indent="0" lvl="0" marL="0" marR="0" rtl="0" algn="l">
              <a:lnSpc>
                <a:spcPct val="115000"/>
              </a:lnSpc>
              <a:spcBef>
                <a:spcPts val="0"/>
              </a:spcBef>
              <a:spcAft>
                <a:spcPts val="0"/>
              </a:spcAft>
              <a:buClr>
                <a:schemeClr val="dk1"/>
              </a:buClr>
              <a:buSzPct val="25000"/>
              <a:buFont typeface="Arial"/>
              <a:buNone/>
            </a:pPr>
            <a:r>
              <a:t/>
            </a:r>
            <a:endParaRPr b="0" i="0" sz="10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t/>
            </a:r>
            <a:endParaRPr b="0" i="0" sz="10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t/>
            </a:r>
            <a:endParaRPr b="0" i="0" sz="1000" u="none" cap="none" strike="noStrike">
              <a:solidFill>
                <a:schemeClr val="dk1"/>
              </a:solidFill>
            </a:endParaRP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ct val="25000"/>
              <a:buFont typeface="Arial"/>
              <a:buNone/>
            </a:pPr>
            <a:r>
              <a:t/>
            </a:r>
            <a:endParaRPr b="0" i="0" sz="1800" u="none" cap="none" strike="noStrike"/>
          </a:p>
          <a:p>
            <a:pPr indent="0" lvl="0" marL="0" marR="0" rtl="0" algn="l">
              <a:lnSpc>
                <a:spcPct val="115000"/>
              </a:lnSpc>
              <a:spcBef>
                <a:spcPts val="0"/>
              </a:spcBef>
              <a:spcAft>
                <a:spcPts val="0"/>
              </a:spcAft>
              <a:buClr>
                <a:schemeClr val="dk1"/>
              </a:buClr>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a:p>
            <a:pPr indent="0" lvl="0" marL="0" marR="0" rtl="0" algn="l">
              <a:lnSpc>
                <a:spcPct val="115000"/>
              </a:lnSpc>
              <a:spcBef>
                <a:spcPts val="0"/>
              </a:spcBef>
              <a:spcAft>
                <a:spcPts val="0"/>
              </a:spcAft>
              <a:buClr>
                <a:schemeClr val="dk1"/>
              </a:buClr>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a:p>
            <a:pPr indent="0" lvl="0" marL="0" marR="0" rtl="0" algn="l">
              <a:lnSpc>
                <a:spcPct val="115000"/>
              </a:lnSpc>
              <a:spcBef>
                <a:spcPts val="0"/>
              </a:spcBef>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2" name="Shape 202"/>
          <p:cNvSpPr txBox="1"/>
          <p:nvPr>
            <p:ph idx="1" type="body"/>
          </p:nvPr>
        </p:nvSpPr>
        <p:spPr>
          <a:xfrm>
            <a:off x="533400" y="4764087"/>
            <a:ext cx="5730900" cy="4290897"/>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It's a pretty c</a:t>
            </a:r>
            <a:r>
              <a:rPr lang="en-US" sz="1200">
                <a:solidFill>
                  <a:schemeClr val="dk1"/>
                </a:solidFill>
              </a:rPr>
              <a:t>o</a:t>
            </a:r>
            <a:r>
              <a:rPr b="0" i="0" lang="en-US" sz="1200" u="none" cap="none" strike="noStrike">
                <a:solidFill>
                  <a:schemeClr val="dk1"/>
                </a:solidFill>
              </a:rPr>
              <a:t>mplex system - for us to build.</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However our end users will enjoy devices in a familiar form factor and their lives and work will become much easier.</a:t>
            </a:r>
          </a:p>
          <a:p>
            <a:pPr indent="0" lvl="0" marL="0" marR="0" rtl="0" algn="l">
              <a:lnSpc>
                <a:spcPct val="115000"/>
              </a:lnSpc>
              <a:spcBef>
                <a:spcPts val="0"/>
              </a:spcBef>
              <a:buClr>
                <a:schemeClr val="dk1"/>
              </a:buClr>
              <a:buSzPct val="25000"/>
              <a:buFont typeface="Arial"/>
              <a:buNone/>
            </a:pPr>
            <a:r>
              <a:t/>
            </a:r>
            <a:endParaRPr b="0" i="0" sz="1050" u="none" cap="none" strike="noStrike">
              <a:solidFill>
                <a:schemeClr val="dk1"/>
              </a:solidFill>
              <a:latin typeface="Courier New"/>
              <a:ea typeface="Courier New"/>
              <a:cs typeface="Courier New"/>
              <a:sym typeface="Courier New"/>
            </a:endParaRPr>
          </a:p>
        </p:txBody>
      </p:sp>
      <p:sp>
        <p:nvSpPr>
          <p:cNvPr id="203" name="Shape 203"/>
          <p:cNvSpPr txBox="1"/>
          <p:nvPr>
            <p:ph idx="12" type="sldNum"/>
          </p:nvPr>
        </p:nvSpPr>
        <p:spPr>
          <a:xfrm>
            <a:off x="3849687" y="9429750"/>
            <a:ext cx="2948099" cy="496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041400" y="817562"/>
            <a:ext cx="4532312" cy="3576637"/>
          </a:xfrm>
          <a:custGeom>
            <a:pathLst>
              <a:path extrusionOk="0" h="120000" w="120000">
                <a:moveTo>
                  <a:pt x="0" y="0"/>
                </a:moveTo>
                <a:lnTo>
                  <a:pt x="120000" y="0"/>
                </a:lnTo>
                <a:lnTo>
                  <a:pt x="120000" y="120000"/>
                </a:lnTo>
                <a:lnTo>
                  <a:pt x="0" y="120000"/>
                </a:lnTo>
                <a:close/>
              </a:path>
            </a:pathLst>
          </a:custGeom>
          <a:noFill/>
          <a:ln>
            <a:noFill/>
          </a:ln>
        </p:spPr>
      </p:sp>
      <p:sp>
        <p:nvSpPr>
          <p:cNvPr id="222" name="Shape 222"/>
          <p:cNvSpPr txBox="1"/>
          <p:nvPr>
            <p:ph idx="1" type="body"/>
          </p:nvPr>
        </p:nvSpPr>
        <p:spPr>
          <a:xfrm>
            <a:off x="533400" y="4764087"/>
            <a:ext cx="5730875" cy="429101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i="0" lang="en-US" sz="1200" u="none" cap="none" strike="noStrike">
                <a:solidFill>
                  <a:schemeClr val="dk1"/>
                </a:solidFill>
              </a:rPr>
              <a:t>Our financial model is quite traditional.</a:t>
            </a:r>
          </a:p>
          <a:p>
            <a:pPr indent="0" lvl="0" marL="0" marR="0" rtl="0" algn="l">
              <a:lnSpc>
                <a:spcPct val="115000"/>
              </a:lnSpc>
              <a:spcBef>
                <a:spcPts val="0"/>
              </a:spcBef>
              <a:spcAft>
                <a:spcPts val="0"/>
              </a:spcAft>
              <a:buClr>
                <a:schemeClr val="dk1"/>
              </a:buClr>
              <a:buSzPct val="25000"/>
              <a:buFont typeface="Arial"/>
              <a:buNone/>
            </a:pPr>
            <a:r>
              <a:rPr b="1" i="0" lang="en-US" sz="1200" u="none" cap="none" strike="noStrike">
                <a:solidFill>
                  <a:schemeClr val="dk1"/>
                </a:solidFill>
              </a:rPr>
              <a:t>We will produce</a:t>
            </a:r>
            <a:r>
              <a:rPr i="0" lang="en-US" sz="1200" u="none" cap="none" strike="noStrike">
                <a:solidFill>
                  <a:schemeClr val="dk1"/>
                </a:solidFill>
              </a:rPr>
              <a:t> and sell the devices.</a:t>
            </a:r>
          </a:p>
          <a:p>
            <a:pPr indent="0" lvl="0" marL="0" marR="0" rtl="0" algn="l">
              <a:lnSpc>
                <a:spcPct val="115000"/>
              </a:lnSpc>
              <a:spcBef>
                <a:spcPts val="0"/>
              </a:spcBef>
              <a:spcAft>
                <a:spcPts val="0"/>
              </a:spcAft>
              <a:buClr>
                <a:schemeClr val="dk1"/>
              </a:buClr>
              <a:buSzPct val="25000"/>
              <a:buFont typeface="Arial"/>
              <a:buNone/>
            </a:pPr>
            <a:r>
              <a:rPr b="1" i="0" lang="en-US" sz="1200" u="none" cap="none" strike="noStrike">
                <a:solidFill>
                  <a:schemeClr val="dk1"/>
                </a:solidFill>
              </a:rPr>
              <a:t>We will sell mobile apps</a:t>
            </a:r>
            <a:r>
              <a:rPr i="0" lang="en-US" sz="1200" u="none" cap="none" strike="noStrike">
                <a:solidFill>
                  <a:schemeClr val="dk1"/>
                </a:solidFill>
              </a:rPr>
              <a:t>, and control software based on our protocols and technologies.</a:t>
            </a:r>
          </a:p>
          <a:p>
            <a:pPr indent="0" lvl="0" marL="0" marR="0" rtl="0" algn="l">
              <a:lnSpc>
                <a:spcPct val="115000"/>
              </a:lnSpc>
              <a:spcBef>
                <a:spcPts val="0"/>
              </a:spcBef>
              <a:spcAft>
                <a:spcPts val="0"/>
              </a:spcAft>
              <a:buClr>
                <a:schemeClr val="dk1"/>
              </a:buClr>
              <a:buSzPct val="25000"/>
              <a:buFont typeface="Arial"/>
              <a:buNone/>
            </a:pPr>
            <a:r>
              <a:rPr b="1" i="0" lang="en-US" sz="1200" u="none" cap="none" strike="noStrike">
                <a:solidFill>
                  <a:schemeClr val="dk1"/>
                </a:solidFill>
              </a:rPr>
              <a:t>We will also provide a web front-end</a:t>
            </a:r>
            <a:r>
              <a:rPr i="0" lang="en-US" sz="1200" u="none" cap="none" strike="noStrike">
                <a:solidFill>
                  <a:schemeClr val="dk1"/>
                </a:solidFill>
              </a:rPr>
              <a:t> for combining gadgets and apps into dedicated channels.</a:t>
            </a: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ct val="250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ct val="25000"/>
              <a:buFont typeface="Arial"/>
              <a:buNone/>
            </a:pPr>
            <a:r>
              <a:t/>
            </a:r>
            <a:endParaRPr b="0" i="0" sz="1800" u="none" cap="none" strike="noStrike"/>
          </a:p>
          <a:p>
            <a:pPr indent="0" lvl="0" marL="0" marR="0" rtl="0" algn="l">
              <a:lnSpc>
                <a:spcPct val="115000"/>
              </a:lnSpc>
              <a:spcBef>
                <a:spcPts val="0"/>
              </a:spcBef>
              <a:buSzPct val="25000"/>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1041400" y="817562"/>
            <a:ext cx="4532400" cy="3576599"/>
          </a:xfrm>
          <a:custGeom>
            <a:pathLst>
              <a:path extrusionOk="0" h="120000" w="120000">
                <a:moveTo>
                  <a:pt x="0" y="0"/>
                </a:moveTo>
                <a:lnTo>
                  <a:pt x="120000" y="0"/>
                </a:lnTo>
                <a:lnTo>
                  <a:pt x="120000" y="120000"/>
                </a:lnTo>
                <a:lnTo>
                  <a:pt x="0" y="120000"/>
                </a:lnTo>
                <a:close/>
              </a:path>
            </a:pathLst>
          </a:custGeom>
          <a:noFill/>
          <a:ln>
            <a:noFill/>
          </a:ln>
        </p:spPr>
      </p:sp>
      <p:sp>
        <p:nvSpPr>
          <p:cNvPr id="255" name="Shape 255"/>
          <p:cNvSpPr txBox="1"/>
          <p:nvPr>
            <p:ph idx="1" type="body"/>
          </p:nvPr>
        </p:nvSpPr>
        <p:spPr>
          <a:xfrm>
            <a:off x="533400" y="4764087"/>
            <a:ext cx="5730900" cy="4290897"/>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We are not dreaming up any new market. </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There is a huge niche in the B2B segment already, developed and growing. </a:t>
            </a:r>
          </a:p>
          <a:p>
            <a:pPr indent="0" lvl="0" marL="0" marR="0" rtl="0" algn="l">
              <a:lnSpc>
                <a:spcPct val="115000"/>
              </a:lnSpc>
              <a:spcBef>
                <a:spcPts val="0"/>
              </a:spcBef>
              <a:spcAft>
                <a:spcPts val="0"/>
              </a:spcAft>
              <a:buClr>
                <a:schemeClr val="dk1"/>
              </a:buClr>
              <a:buSzPct val="25000"/>
              <a:buFont typeface="Arial"/>
              <a:buNone/>
            </a:pPr>
            <a:r>
              <a:rPr b="0" i="0" lang="en-US" sz="1200" u="none" cap="none" strike="noStrike">
                <a:solidFill>
                  <a:schemeClr val="dk1"/>
                </a:solidFill>
              </a:rPr>
              <a:t>We offer a modern and convenient solution to meet the existing needs of the customers.</a:t>
            </a:r>
          </a:p>
          <a:p>
            <a:pPr indent="0" lvl="0" marL="0" marR="0" rtl="0" algn="l">
              <a:lnSpc>
                <a:spcPct val="115000"/>
              </a:lnSpc>
              <a:spcBef>
                <a:spcPts val="0"/>
              </a:spcBef>
              <a:buClr>
                <a:schemeClr val="dk1"/>
              </a:buClr>
              <a:buSzPct val="250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22" name="Shape 2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3"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30" name="Shape 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3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38"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6.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Font typeface="Arial"/>
              <a:buNone/>
              <a:defRPr b="0" i="0" sz="1800" u="none" cap="none" strike="noStrike"/>
            </a:lvl2pPr>
            <a:lvl3pPr indent="0" lvl="2" marL="0" marR="0" rtl="0" algn="ctr">
              <a:lnSpc>
                <a:spcPct val="100000"/>
              </a:lnSpc>
              <a:spcBef>
                <a:spcPts val="0"/>
              </a:spcBef>
              <a:spcAft>
                <a:spcPts val="0"/>
              </a:spcAft>
              <a:buFont typeface="Arial"/>
              <a:buNone/>
              <a:defRPr b="0" i="0" sz="1800" u="none" cap="none" strike="noStrike"/>
            </a:lvl3pPr>
            <a:lvl4pPr indent="0" lvl="3" marL="0" marR="0" rtl="0" algn="ctr">
              <a:lnSpc>
                <a:spcPct val="100000"/>
              </a:lnSpc>
              <a:spcBef>
                <a:spcPts val="0"/>
              </a:spcBef>
              <a:spcAft>
                <a:spcPts val="0"/>
              </a:spcAft>
              <a:buFont typeface="Arial"/>
              <a:buNone/>
              <a:defRPr b="0" i="0" sz="1800" u="none" cap="none" strike="noStrike"/>
            </a:lvl4pPr>
            <a:lvl5pPr indent="0" lvl="4" marL="0" marR="0" rtl="0" algn="ctr">
              <a:lnSpc>
                <a:spcPct val="100000"/>
              </a:lnSpc>
              <a:spcBef>
                <a:spcPts val="0"/>
              </a:spcBef>
              <a:spcAft>
                <a:spcPts val="0"/>
              </a:spcAft>
              <a:buFont typeface="Arial"/>
              <a:buNone/>
              <a:defRPr b="0" i="0" sz="1800" u="none" cap="none" strike="noStrike"/>
            </a:lvl5pPr>
            <a:lvl6pPr indent="0" lvl="5" marL="0" marR="0" rtl="0" algn="ctr">
              <a:lnSpc>
                <a:spcPct val="100000"/>
              </a:lnSpc>
              <a:spcBef>
                <a:spcPts val="0"/>
              </a:spcBef>
              <a:spcAft>
                <a:spcPts val="0"/>
              </a:spcAft>
              <a:buFont typeface="Arial"/>
              <a:buNone/>
              <a:defRPr b="0" i="0" sz="1800" u="none" cap="none" strike="noStrike"/>
            </a:lvl6pPr>
            <a:lvl7pPr indent="0" lvl="6" marL="0" marR="0" rtl="0" algn="ctr">
              <a:lnSpc>
                <a:spcPct val="100000"/>
              </a:lnSpc>
              <a:spcBef>
                <a:spcPts val="0"/>
              </a:spcBef>
              <a:spcAft>
                <a:spcPts val="0"/>
              </a:spcAft>
              <a:buFont typeface="Arial"/>
              <a:buNone/>
              <a:defRPr b="0" i="0" sz="1800" u="none" cap="none" strike="noStrike"/>
            </a:lvl7pPr>
            <a:lvl8pPr indent="0" lvl="7" marL="0" marR="0" rtl="0" algn="ctr">
              <a:lnSpc>
                <a:spcPct val="100000"/>
              </a:lnSpc>
              <a:spcBef>
                <a:spcPts val="0"/>
              </a:spcBef>
              <a:spcAft>
                <a:spcPts val="0"/>
              </a:spcAft>
              <a:buFont typeface="Arial"/>
              <a:buNone/>
              <a:defRPr b="0" i="0" sz="1800" u="none" cap="none" strike="noStrike"/>
            </a:lvl8pPr>
            <a:lvl9pPr indent="0" lvl="8" marL="0" marR="0" rtl="0" algn="ctr">
              <a:lnSpc>
                <a:spcPct val="100000"/>
              </a:lnSpc>
              <a:spcBef>
                <a:spcPts val="0"/>
              </a:spcBef>
              <a:spcAft>
                <a:spcPts val="0"/>
              </a:spcAft>
              <a:buFont typeface="Arial"/>
              <a:buNone/>
              <a:defRPr b="0" i="0" sz="1800" u="none" cap="none" strike="noStrike"/>
            </a:lvl9pPr>
          </a:lstStyle>
          <a:p/>
        </p:txBody>
      </p:sp>
      <p:sp>
        <p:nvSpPr>
          <p:cNvPr id="11" name="Shape 11"/>
          <p:cNvSpPr txBox="1"/>
          <p:nvPr>
            <p:ph idx="1" type="body"/>
          </p:nvPr>
        </p:nvSpPr>
        <p:spPr>
          <a:xfrm>
            <a:off x="457200" y="1600200"/>
            <a:ext cx="8229600" cy="4525959"/>
          </a:xfrm>
          <a:prstGeom prst="rect">
            <a:avLst/>
          </a:prstGeom>
          <a:noFill/>
          <a:ln>
            <a:noFill/>
          </a:ln>
        </p:spPr>
        <p:txBody>
          <a:bodyPr anchorCtr="0" anchor="t" bIns="91425" lIns="91425" rIns="91425" tIns="91425"/>
          <a:lstStyle>
            <a:lvl1pPr indent="393700" lvl="0" marL="342900" marR="0" rtl="0" algn="l">
              <a:lnSpc>
                <a:spcPct val="100000"/>
              </a:lnSpc>
              <a:spcBef>
                <a:spcPts val="64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1pPr>
            <a:lvl2pPr indent="425450" lvl="1" marL="742950" marR="0" rtl="0" algn="l">
              <a:lnSpc>
                <a:spcPct val="100000"/>
              </a:lnSpc>
              <a:spcBef>
                <a:spcPts val="56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2pPr>
            <a:lvl3pPr indent="457200" lvl="2" marL="1143000" marR="0" rtl="0" algn="l">
              <a:lnSpc>
                <a:spcPct val="100000"/>
              </a:lnSpc>
              <a:spcBef>
                <a:spcPts val="48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3pPr>
            <a:lvl4pPr indent="431800" lvl="3" marL="16002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4pPr>
            <a:lvl5pPr indent="431800" lvl="4" marL="2057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5pPr>
            <a:lvl6pPr indent="431800" lvl="5" marL="2514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6pPr>
            <a:lvl7pPr indent="431800" lvl="6" marL="34290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7pPr>
            <a:lvl8pPr indent="431800" lvl="7" marL="4800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8pPr>
            <a:lvl9pPr indent="431800" lvl="8" marL="6629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9pPr>
          </a:lstStyle>
          <a:p/>
        </p:txBody>
      </p:sp>
      <p:sp>
        <p:nvSpPr>
          <p:cNvPr id="12" name="Shape 12"/>
          <p:cNvSpPr txBox="1"/>
          <p:nvPr>
            <p:ph idx="10" type="dt"/>
          </p:nvPr>
        </p:nvSpPr>
        <p:spPr>
          <a:xfrm>
            <a:off x="457200" y="6356350"/>
            <a:ext cx="2133598"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14" name="Shape 14"/>
          <p:cNvSpPr txBox="1"/>
          <p:nvPr>
            <p:ph idx="12" type="sldNum"/>
          </p:nvPr>
        </p:nvSpPr>
        <p:spPr>
          <a:xfrm>
            <a:off x="6553200" y="6356350"/>
            <a:ext cx="2133598"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Arial"/>
              <a:buNone/>
            </a:pPr>
            <a:fld id="{00000000-1234-1234-1234-123412341234}" type="slidenum">
              <a:rPr b="0" i="0" lang="en-US" sz="1200" u="none" cap="none" strike="noStrike">
                <a:solidFill>
                  <a:srgbClr val="898989"/>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16" name="Shape 16"/>
        <p:cNvGrpSpPr/>
        <p:nvPr/>
      </p:nvGrpSpPr>
      <p:grpSpPr>
        <a:xfrm>
          <a:off x="0" y="0"/>
          <a:ext cx="0" cy="0"/>
          <a:chOff x="0" y="0"/>
          <a:chExt cx="0" cy="0"/>
        </a:xfrm>
      </p:grpSpPr>
      <p:sp>
        <p:nvSpPr>
          <p:cNvPr id="17" name="Shape 17"/>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Font typeface="Arial"/>
              <a:buNone/>
              <a:defRPr b="0" i="0" sz="1800" u="none" cap="none" strike="noStrike"/>
            </a:lvl2pPr>
            <a:lvl3pPr indent="0" lvl="2" marL="0" marR="0" rtl="0" algn="ctr">
              <a:lnSpc>
                <a:spcPct val="100000"/>
              </a:lnSpc>
              <a:spcBef>
                <a:spcPts val="0"/>
              </a:spcBef>
              <a:spcAft>
                <a:spcPts val="0"/>
              </a:spcAft>
              <a:buFont typeface="Arial"/>
              <a:buNone/>
              <a:defRPr b="0" i="0" sz="1800" u="none" cap="none" strike="noStrike"/>
            </a:lvl3pPr>
            <a:lvl4pPr indent="0" lvl="3" marL="0" marR="0" rtl="0" algn="ctr">
              <a:lnSpc>
                <a:spcPct val="100000"/>
              </a:lnSpc>
              <a:spcBef>
                <a:spcPts val="0"/>
              </a:spcBef>
              <a:spcAft>
                <a:spcPts val="0"/>
              </a:spcAft>
              <a:buFont typeface="Arial"/>
              <a:buNone/>
              <a:defRPr b="0" i="0" sz="1800" u="none" cap="none" strike="noStrike"/>
            </a:lvl4pPr>
            <a:lvl5pPr indent="0" lvl="4" marL="0" marR="0" rtl="0" algn="ctr">
              <a:lnSpc>
                <a:spcPct val="100000"/>
              </a:lnSpc>
              <a:spcBef>
                <a:spcPts val="0"/>
              </a:spcBef>
              <a:spcAft>
                <a:spcPts val="0"/>
              </a:spcAft>
              <a:buFont typeface="Arial"/>
              <a:buNone/>
              <a:defRPr b="0" i="0" sz="1800" u="none" cap="none" strike="noStrike"/>
            </a:lvl5pPr>
            <a:lvl6pPr indent="0" lvl="5" marL="0" marR="0" rtl="0" algn="ctr">
              <a:lnSpc>
                <a:spcPct val="100000"/>
              </a:lnSpc>
              <a:spcBef>
                <a:spcPts val="0"/>
              </a:spcBef>
              <a:spcAft>
                <a:spcPts val="0"/>
              </a:spcAft>
              <a:buFont typeface="Arial"/>
              <a:buNone/>
              <a:defRPr b="0" i="0" sz="1800" u="none" cap="none" strike="noStrike"/>
            </a:lvl6pPr>
            <a:lvl7pPr indent="0" lvl="6" marL="0" marR="0" rtl="0" algn="ctr">
              <a:lnSpc>
                <a:spcPct val="100000"/>
              </a:lnSpc>
              <a:spcBef>
                <a:spcPts val="0"/>
              </a:spcBef>
              <a:spcAft>
                <a:spcPts val="0"/>
              </a:spcAft>
              <a:buFont typeface="Arial"/>
              <a:buNone/>
              <a:defRPr b="0" i="0" sz="1800" u="none" cap="none" strike="noStrike"/>
            </a:lvl7pPr>
            <a:lvl8pPr indent="0" lvl="7" marL="0" marR="0" rtl="0" algn="ctr">
              <a:lnSpc>
                <a:spcPct val="100000"/>
              </a:lnSpc>
              <a:spcBef>
                <a:spcPts val="0"/>
              </a:spcBef>
              <a:spcAft>
                <a:spcPts val="0"/>
              </a:spcAft>
              <a:buFont typeface="Arial"/>
              <a:buNone/>
              <a:defRPr b="0" i="0" sz="1800" u="none" cap="none" strike="noStrike"/>
            </a:lvl8pPr>
            <a:lvl9pPr indent="0" lvl="8" marL="0" marR="0" rtl="0" algn="ctr">
              <a:lnSpc>
                <a:spcPct val="100000"/>
              </a:lnSpc>
              <a:spcBef>
                <a:spcPts val="0"/>
              </a:spcBef>
              <a:spcAft>
                <a:spcPts val="0"/>
              </a:spcAft>
              <a:buFont typeface="Arial"/>
              <a:buNone/>
              <a:defRPr b="0" i="0" sz="1800" u="none" cap="none" strike="noStrike"/>
            </a:lvl9pPr>
          </a:lstStyle>
          <a:p/>
        </p:txBody>
      </p:sp>
      <p:sp>
        <p:nvSpPr>
          <p:cNvPr id="18" name="Shape 18"/>
          <p:cNvSpPr txBox="1"/>
          <p:nvPr>
            <p:ph idx="1" type="body"/>
          </p:nvPr>
        </p:nvSpPr>
        <p:spPr>
          <a:xfrm>
            <a:off x="457200" y="1600200"/>
            <a:ext cx="8229600" cy="4525959"/>
          </a:xfrm>
          <a:prstGeom prst="rect">
            <a:avLst/>
          </a:prstGeom>
          <a:noFill/>
          <a:ln>
            <a:noFill/>
          </a:ln>
        </p:spPr>
        <p:txBody>
          <a:bodyPr anchorCtr="0" anchor="t" bIns="91425" lIns="91425" rIns="91425" tIns="91425"/>
          <a:lstStyle>
            <a:lvl1pPr indent="393700" lvl="0" marL="342900" marR="0" rtl="0" algn="l">
              <a:lnSpc>
                <a:spcPct val="100000"/>
              </a:lnSpc>
              <a:spcBef>
                <a:spcPts val="64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1pPr>
            <a:lvl2pPr indent="425450" lvl="1" marL="742950" marR="0" rtl="0" algn="l">
              <a:lnSpc>
                <a:spcPct val="100000"/>
              </a:lnSpc>
              <a:spcBef>
                <a:spcPts val="56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2pPr>
            <a:lvl3pPr indent="457200" lvl="2" marL="1143000" marR="0" rtl="0" algn="l">
              <a:lnSpc>
                <a:spcPct val="100000"/>
              </a:lnSpc>
              <a:spcBef>
                <a:spcPts val="48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3pPr>
            <a:lvl4pPr indent="431800" lvl="3" marL="16002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4pPr>
            <a:lvl5pPr indent="431800" lvl="4" marL="2057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5pPr>
            <a:lvl6pPr indent="431800" lvl="5" marL="2514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6pPr>
            <a:lvl7pPr indent="431800" lvl="6" marL="34290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7pPr>
            <a:lvl8pPr indent="431800" lvl="7" marL="4800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8pPr>
            <a:lvl9pPr indent="431800" lvl="8" marL="6629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9pPr>
          </a:lstStyle>
          <a:p/>
        </p:txBody>
      </p:sp>
      <p:sp>
        <p:nvSpPr>
          <p:cNvPr id="19" name="Shape 19"/>
          <p:cNvSpPr txBox="1"/>
          <p:nvPr>
            <p:ph idx="10" type="dt"/>
          </p:nvPr>
        </p:nvSpPr>
        <p:spPr>
          <a:xfrm>
            <a:off x="457200" y="6245225"/>
            <a:ext cx="2133598" cy="47624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0" name="Shape 20"/>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1" name="Shape 21"/>
          <p:cNvSpPr txBox="1"/>
          <p:nvPr>
            <p:ph idx="12" type="sldNum"/>
          </p:nvPr>
        </p:nvSpPr>
        <p:spPr>
          <a:xfrm>
            <a:off x="6553200" y="6245225"/>
            <a:ext cx="2133598" cy="47624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US" sz="14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24" name="Shape 24"/>
        <p:cNvGrpSpPr/>
        <p:nvPr/>
      </p:nvGrpSpPr>
      <p:grpSpPr>
        <a:xfrm>
          <a:off x="0" y="0"/>
          <a:ext cx="0" cy="0"/>
          <a:chOff x="0" y="0"/>
          <a:chExt cx="0" cy="0"/>
        </a:xfrm>
      </p:grpSpPr>
      <p:sp>
        <p:nvSpPr>
          <p:cNvPr id="25" name="Shape 25"/>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Font typeface="Arial"/>
              <a:buNone/>
              <a:defRPr b="0" i="0" sz="1800" u="none" cap="none" strike="noStrike"/>
            </a:lvl2pPr>
            <a:lvl3pPr indent="0" lvl="2" marL="0" marR="0" rtl="0" algn="ctr">
              <a:lnSpc>
                <a:spcPct val="100000"/>
              </a:lnSpc>
              <a:spcBef>
                <a:spcPts val="0"/>
              </a:spcBef>
              <a:spcAft>
                <a:spcPts val="0"/>
              </a:spcAft>
              <a:buNone/>
              <a:defRPr b="0" i="0" sz="1800" u="none" cap="none" strike="noStrike"/>
            </a:lvl3pPr>
            <a:lvl4pPr indent="0" lvl="3" marL="0" marR="0" rtl="0" algn="ctr">
              <a:lnSpc>
                <a:spcPct val="100000"/>
              </a:lnSpc>
              <a:spcBef>
                <a:spcPts val="0"/>
              </a:spcBef>
              <a:spcAft>
                <a:spcPts val="0"/>
              </a:spcAft>
              <a:buNone/>
              <a:defRPr b="0" i="0" sz="1800" u="none" cap="none" strike="noStrike"/>
            </a:lvl4pPr>
            <a:lvl5pPr indent="0" lvl="4" marL="0" marR="0" rtl="0" algn="ctr">
              <a:lnSpc>
                <a:spcPct val="100000"/>
              </a:lnSpc>
              <a:spcBef>
                <a:spcPts val="0"/>
              </a:spcBef>
              <a:spcAft>
                <a:spcPts val="0"/>
              </a:spcAft>
              <a:buNone/>
              <a:defRPr b="0" i="0" sz="1800" u="none" cap="none" strike="noStrike"/>
            </a:lvl5pPr>
            <a:lvl6pPr indent="0" lvl="5" marL="0" marR="0" rtl="0" algn="ctr">
              <a:lnSpc>
                <a:spcPct val="100000"/>
              </a:lnSpc>
              <a:spcBef>
                <a:spcPts val="0"/>
              </a:spcBef>
              <a:spcAft>
                <a:spcPts val="0"/>
              </a:spcAft>
              <a:buNone/>
              <a:defRPr b="0" i="0" sz="1800" u="none" cap="none" strike="noStrike"/>
            </a:lvl6pPr>
            <a:lvl7pPr indent="0" lvl="6" marL="0" marR="0" rtl="0" algn="ctr">
              <a:lnSpc>
                <a:spcPct val="100000"/>
              </a:lnSpc>
              <a:spcBef>
                <a:spcPts val="0"/>
              </a:spcBef>
              <a:spcAft>
                <a:spcPts val="0"/>
              </a:spcAft>
              <a:buNone/>
              <a:defRPr b="0" i="0" sz="1800" u="none" cap="none" strike="noStrike"/>
            </a:lvl7pPr>
            <a:lvl8pPr indent="0" lvl="7" marL="0" marR="0" rtl="0" algn="ctr">
              <a:lnSpc>
                <a:spcPct val="100000"/>
              </a:lnSpc>
              <a:spcBef>
                <a:spcPts val="0"/>
              </a:spcBef>
              <a:spcAft>
                <a:spcPts val="0"/>
              </a:spcAft>
              <a:buNone/>
              <a:defRPr b="0" i="0" sz="1800" u="none" cap="none" strike="noStrike"/>
            </a:lvl8pPr>
            <a:lvl9pPr indent="0" lvl="8" marL="0" marR="0" rtl="0" algn="ctr">
              <a:lnSpc>
                <a:spcPct val="100000"/>
              </a:lnSpc>
              <a:spcBef>
                <a:spcPts val="0"/>
              </a:spcBef>
              <a:spcAft>
                <a:spcPts val="0"/>
              </a:spcAft>
              <a:buNone/>
              <a:defRPr b="0" i="0" sz="1800" u="none" cap="none" strike="noStrike"/>
            </a:lvl9pPr>
          </a:lstStyle>
          <a:p/>
        </p:txBody>
      </p:sp>
      <p:sp>
        <p:nvSpPr>
          <p:cNvPr id="26" name="Shape 26"/>
          <p:cNvSpPr txBox="1"/>
          <p:nvPr>
            <p:ph idx="1" type="body"/>
          </p:nvPr>
        </p:nvSpPr>
        <p:spPr>
          <a:xfrm>
            <a:off x="457200" y="1600200"/>
            <a:ext cx="8229600" cy="4525959"/>
          </a:xfrm>
          <a:prstGeom prst="rect">
            <a:avLst/>
          </a:prstGeom>
          <a:noFill/>
          <a:ln>
            <a:noFill/>
          </a:ln>
        </p:spPr>
        <p:txBody>
          <a:bodyPr anchorCtr="0" anchor="t" bIns="91425" lIns="91425" rIns="91425" tIns="91425"/>
          <a:lstStyle>
            <a:lvl1pPr indent="215900" lvl="0" marL="342900" marR="0" rtl="0" algn="l">
              <a:lnSpc>
                <a:spcPct val="100000"/>
              </a:lnSpc>
              <a:spcBef>
                <a:spcPts val="64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1pPr>
            <a:lvl2pPr indent="247650" lvl="1" marL="742950" marR="0" rtl="0" algn="l">
              <a:lnSpc>
                <a:spcPct val="100000"/>
              </a:lnSpc>
              <a:spcBef>
                <a:spcPts val="56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2pPr>
            <a:lvl3pPr indent="279400" lvl="2" marL="1143000" marR="0" rtl="0" algn="l">
              <a:lnSpc>
                <a:spcPct val="100000"/>
              </a:lnSpc>
              <a:spcBef>
                <a:spcPts val="48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3pPr>
            <a:lvl4pPr indent="254000" lvl="3" marL="16002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4pPr>
            <a:lvl5pPr indent="254000" lvl="4" marL="2057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5pPr>
            <a:lvl6pPr indent="254000" lvl="5" marL="2514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6pPr>
            <a:lvl7pPr indent="254000" lvl="6" marL="34290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7pPr>
            <a:lvl8pPr indent="254000" lvl="7" marL="4800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8pPr>
            <a:lvl9pPr indent="254000" lvl="8" marL="6629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9pPr>
          </a:lstStyle>
          <a:p/>
        </p:txBody>
      </p:sp>
      <p:sp>
        <p:nvSpPr>
          <p:cNvPr id="27" name="Shape 27"/>
          <p:cNvSpPr txBox="1"/>
          <p:nvPr>
            <p:ph idx="10" type="dt"/>
          </p:nvPr>
        </p:nvSpPr>
        <p:spPr>
          <a:xfrm>
            <a:off x="457200" y="6245225"/>
            <a:ext cx="2133598" cy="47624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8" name="Shape 28"/>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29" name="Shape 29"/>
          <p:cNvSpPr txBox="1"/>
          <p:nvPr>
            <p:ph idx="12" type="sldNum"/>
          </p:nvPr>
        </p:nvSpPr>
        <p:spPr>
          <a:xfrm>
            <a:off x="6553200" y="6245225"/>
            <a:ext cx="2133598" cy="47624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US" sz="14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32" name="Shape 32"/>
        <p:cNvGrpSpPr/>
        <p:nvPr/>
      </p:nvGrpSpPr>
      <p:grpSpPr>
        <a:xfrm>
          <a:off x="0" y="0"/>
          <a:ext cx="0" cy="0"/>
          <a:chOff x="0" y="0"/>
          <a:chExt cx="0" cy="0"/>
        </a:xfrm>
      </p:grpSpPr>
      <p:sp>
        <p:nvSpPr>
          <p:cNvPr id="33" name="Shape 3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Font typeface="Arial"/>
              <a:buNone/>
              <a:defRPr b="0" i="0" sz="1800" u="none" cap="none" strike="noStrike"/>
            </a:lvl2pPr>
            <a:lvl3pPr indent="0" lvl="2" marL="0" marR="0" rtl="0" algn="ctr">
              <a:lnSpc>
                <a:spcPct val="100000"/>
              </a:lnSpc>
              <a:spcBef>
                <a:spcPts val="0"/>
              </a:spcBef>
              <a:spcAft>
                <a:spcPts val="0"/>
              </a:spcAft>
              <a:buFont typeface="Arial"/>
              <a:buNone/>
              <a:defRPr b="0" i="0" sz="1800" u="none" cap="none" strike="noStrike"/>
            </a:lvl3pPr>
            <a:lvl4pPr indent="0" lvl="3" marL="0" marR="0" rtl="0" algn="ctr">
              <a:lnSpc>
                <a:spcPct val="100000"/>
              </a:lnSpc>
              <a:spcBef>
                <a:spcPts val="0"/>
              </a:spcBef>
              <a:spcAft>
                <a:spcPts val="0"/>
              </a:spcAft>
              <a:buFont typeface="Arial"/>
              <a:buNone/>
              <a:defRPr b="0" i="0" sz="1800" u="none" cap="none" strike="noStrike"/>
            </a:lvl4pPr>
            <a:lvl5pPr indent="0" lvl="4" marL="0" marR="0" rtl="0" algn="ctr">
              <a:lnSpc>
                <a:spcPct val="100000"/>
              </a:lnSpc>
              <a:spcBef>
                <a:spcPts val="0"/>
              </a:spcBef>
              <a:spcAft>
                <a:spcPts val="0"/>
              </a:spcAft>
              <a:buFont typeface="Arial"/>
              <a:buNone/>
              <a:defRPr b="0" i="0" sz="1800" u="none" cap="none" strike="noStrike"/>
            </a:lvl5pPr>
            <a:lvl6pPr indent="0" lvl="5" marL="0" marR="0" rtl="0" algn="ctr">
              <a:lnSpc>
                <a:spcPct val="100000"/>
              </a:lnSpc>
              <a:spcBef>
                <a:spcPts val="0"/>
              </a:spcBef>
              <a:spcAft>
                <a:spcPts val="0"/>
              </a:spcAft>
              <a:buFont typeface="Arial"/>
              <a:buNone/>
              <a:defRPr b="0" i="0" sz="1800" u="none" cap="none" strike="noStrike"/>
            </a:lvl6pPr>
            <a:lvl7pPr indent="0" lvl="6" marL="0" marR="0" rtl="0" algn="ctr">
              <a:lnSpc>
                <a:spcPct val="100000"/>
              </a:lnSpc>
              <a:spcBef>
                <a:spcPts val="0"/>
              </a:spcBef>
              <a:spcAft>
                <a:spcPts val="0"/>
              </a:spcAft>
              <a:buFont typeface="Arial"/>
              <a:buNone/>
              <a:defRPr b="0" i="0" sz="1800" u="none" cap="none" strike="noStrike"/>
            </a:lvl7pPr>
            <a:lvl8pPr indent="0" lvl="7" marL="0" marR="0" rtl="0" algn="ctr">
              <a:lnSpc>
                <a:spcPct val="100000"/>
              </a:lnSpc>
              <a:spcBef>
                <a:spcPts val="0"/>
              </a:spcBef>
              <a:spcAft>
                <a:spcPts val="0"/>
              </a:spcAft>
              <a:buFont typeface="Arial"/>
              <a:buNone/>
              <a:defRPr b="0" i="0" sz="1800" u="none" cap="none" strike="noStrike"/>
            </a:lvl8pPr>
            <a:lvl9pPr indent="0" lvl="8" marL="0" marR="0" rtl="0" algn="ctr">
              <a:lnSpc>
                <a:spcPct val="100000"/>
              </a:lnSpc>
              <a:spcBef>
                <a:spcPts val="0"/>
              </a:spcBef>
              <a:spcAft>
                <a:spcPts val="0"/>
              </a:spcAft>
              <a:buFont typeface="Arial"/>
              <a:buNone/>
              <a:defRPr b="0" i="0" sz="1800" u="none" cap="none" strike="noStrike"/>
            </a:lvl9pPr>
          </a:lstStyle>
          <a:p/>
        </p:txBody>
      </p:sp>
      <p:sp>
        <p:nvSpPr>
          <p:cNvPr id="34" name="Shape 34"/>
          <p:cNvSpPr txBox="1"/>
          <p:nvPr>
            <p:ph idx="1" type="body"/>
          </p:nvPr>
        </p:nvSpPr>
        <p:spPr>
          <a:xfrm>
            <a:off x="457200" y="1600200"/>
            <a:ext cx="8229600" cy="4525959"/>
          </a:xfrm>
          <a:prstGeom prst="rect">
            <a:avLst/>
          </a:prstGeom>
          <a:noFill/>
          <a:ln>
            <a:noFill/>
          </a:ln>
        </p:spPr>
        <p:txBody>
          <a:bodyPr anchorCtr="0" anchor="t" bIns="91425" lIns="91425" rIns="91425" tIns="91425"/>
          <a:lstStyle>
            <a:lvl1pPr indent="304800" lvl="0" marL="342900" marR="0" rtl="0" algn="l">
              <a:lnSpc>
                <a:spcPct val="100000"/>
              </a:lnSpc>
              <a:spcBef>
                <a:spcPts val="64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1pPr>
            <a:lvl2pPr indent="336550" lvl="1" marL="742950" marR="0" rtl="0" algn="l">
              <a:lnSpc>
                <a:spcPct val="100000"/>
              </a:lnSpc>
              <a:spcBef>
                <a:spcPts val="56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2pPr>
            <a:lvl3pPr indent="368300" lvl="2" marL="1143000" marR="0" rtl="0" algn="l">
              <a:lnSpc>
                <a:spcPct val="100000"/>
              </a:lnSpc>
              <a:spcBef>
                <a:spcPts val="48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3pPr>
            <a:lvl4pPr indent="342900" lvl="3" marL="16002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4pPr>
            <a:lvl5pPr indent="342900" lvl="4" marL="2057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5pPr>
            <a:lvl6pPr indent="342900" lvl="5" marL="2514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6pPr>
            <a:lvl7pPr indent="342900" lvl="6" marL="34290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7pPr>
            <a:lvl8pPr indent="342900" lvl="7" marL="48006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8pPr>
            <a:lvl9pPr indent="342900" lvl="8" marL="6629400" marR="0" rtl="0" algn="l">
              <a:lnSpc>
                <a:spcPct val="100000"/>
              </a:lnSpc>
              <a:spcBef>
                <a:spcPts val="400"/>
              </a:spcBef>
              <a:spcAft>
                <a:spcPts val="0"/>
              </a:spcAft>
              <a:buClr>
                <a:schemeClr val="dk1"/>
              </a:buClr>
              <a:buSzPct val="100000"/>
              <a:buFont typeface="Arial"/>
              <a:buChar char="»"/>
              <a:defRPr b="0" i="0" sz="1400" u="none" cap="none" strike="noStrike">
                <a:solidFill>
                  <a:srgbClr val="000000"/>
                </a:solidFill>
                <a:latin typeface="Arial"/>
                <a:ea typeface="Arial"/>
                <a:cs typeface="Arial"/>
                <a:sym typeface="Arial"/>
              </a:defRPr>
            </a:lvl9pPr>
          </a:lstStyle>
          <a:p/>
        </p:txBody>
      </p:sp>
      <p:sp>
        <p:nvSpPr>
          <p:cNvPr id="35" name="Shape 35"/>
          <p:cNvSpPr txBox="1"/>
          <p:nvPr>
            <p:ph idx="10" type="dt"/>
          </p:nvPr>
        </p:nvSpPr>
        <p:spPr>
          <a:xfrm>
            <a:off x="457200" y="6356350"/>
            <a:ext cx="2133598"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36" name="Shape 3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37" name="Shape 37"/>
          <p:cNvSpPr txBox="1"/>
          <p:nvPr>
            <p:ph idx="12" type="sldNum"/>
          </p:nvPr>
        </p:nvSpPr>
        <p:spPr>
          <a:xfrm>
            <a:off x="6553200" y="6356350"/>
            <a:ext cx="2133598"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Arial"/>
              <a:buNone/>
            </a:pPr>
            <a:fld id="{00000000-1234-1234-1234-123412341234}" type="slidenum">
              <a:rPr b="0" i="0" lang="en-US" sz="1200" u="none" cap="none" strike="noStrike">
                <a:solidFill>
                  <a:srgbClr val="898989"/>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5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image" Target="../media/image23.png"/><Relationship Id="rId6" Type="http://schemas.openxmlformats.org/officeDocument/2006/relationships/image" Target="../media/image37.png"/><Relationship Id="rId7" Type="http://schemas.openxmlformats.org/officeDocument/2006/relationships/image" Target="../media/image29.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0.jp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3.jpg"/><Relationship Id="rId6" Type="http://schemas.openxmlformats.org/officeDocument/2006/relationships/image" Target="../media/image35.png"/><Relationship Id="rId7"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www.tree-talk.com" TargetMode="External"/><Relationship Id="rId9"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34.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tree-talk.com/wp/" TargetMode="External"/><Relationship Id="rId5" Type="http://schemas.openxmlformats.org/officeDocument/2006/relationships/image" Target="../media/image42.png"/><Relationship Id="rId6"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3.jpg"/><Relationship Id="rId5" Type="http://schemas.openxmlformats.org/officeDocument/2006/relationships/image" Target="../media/image48.jpg"/><Relationship Id="rId6" Type="http://schemas.openxmlformats.org/officeDocument/2006/relationships/image" Target="../media/image50.jpg"/><Relationship Id="rId7" Type="http://schemas.openxmlformats.org/officeDocument/2006/relationships/image" Target="../media/image51.jpg"/><Relationship Id="rId8" Type="http://schemas.openxmlformats.org/officeDocument/2006/relationships/hyperlink" Target="http://tree-talk.com/wp/"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7.jpg"/><Relationship Id="rId5" Type="http://schemas.openxmlformats.org/officeDocument/2006/relationships/image" Target="../media/image49.jpg"/><Relationship Id="rId6" Type="http://schemas.openxmlformats.org/officeDocument/2006/relationships/hyperlink" Target="http://tree-talk.com/w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0.jpg"/><Relationship Id="rId7" Type="http://schemas.openxmlformats.org/officeDocument/2006/relationships/image" Target="../media/image7.png"/><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4.jpg"/><Relationship Id="rId6" Type="http://schemas.openxmlformats.org/officeDocument/2006/relationships/image" Target="../media/image22.png"/><Relationship Id="rId7" Type="http://schemas.openxmlformats.org/officeDocument/2006/relationships/image" Target="../media/image16.png"/><Relationship Id="rId8"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43" name="Shape 43"/>
        <p:cNvGrpSpPr/>
        <p:nvPr/>
      </p:nvGrpSpPr>
      <p:grpSpPr>
        <a:xfrm>
          <a:off x="0" y="0"/>
          <a:ext cx="0" cy="0"/>
          <a:chOff x="0" y="0"/>
          <a:chExt cx="0" cy="0"/>
        </a:xfrm>
      </p:grpSpPr>
      <p:pic>
        <p:nvPicPr>
          <p:cNvPr id="44" name="Shape 44"/>
          <p:cNvPicPr preferRelativeResize="0"/>
          <p:nvPr>
            <p:ph idx="4294967295" type="body"/>
          </p:nvPr>
        </p:nvPicPr>
        <p:blipFill rotWithShape="1">
          <a:blip r:embed="rId4">
            <a:alphaModFix/>
          </a:blip>
          <a:srcRect b="0" l="0" r="0" t="9"/>
          <a:stretch/>
        </p:blipFill>
        <p:spPr>
          <a:xfrm>
            <a:off x="1048765" y="2193900"/>
            <a:ext cx="769198" cy="1122900"/>
          </a:xfrm>
          <a:prstGeom prst="rect">
            <a:avLst/>
          </a:prstGeom>
          <a:noFill/>
          <a:ln>
            <a:noFill/>
          </a:ln>
        </p:spPr>
      </p:pic>
      <p:sp>
        <p:nvSpPr>
          <p:cNvPr id="45" name="Shape 45"/>
          <p:cNvSpPr txBox="1"/>
          <p:nvPr/>
        </p:nvSpPr>
        <p:spPr>
          <a:xfrm>
            <a:off x="1954850" y="1954200"/>
            <a:ext cx="6527699" cy="1602298"/>
          </a:xfrm>
          <a:prstGeom prst="rect">
            <a:avLst/>
          </a:prstGeom>
          <a:noFill/>
          <a:ln cap="flat" cmpd="sng" w="9525">
            <a:solidFill>
              <a:srgbClr val="FFFFFF">
                <a:alpha val="0"/>
              </a:srgbClr>
            </a:solidFill>
            <a:prstDash val="solid"/>
            <a:round/>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4400" u="none" cap="none" strike="noStrike">
                <a:solidFill>
                  <a:srgbClr val="083368"/>
                </a:solidFill>
                <a:latin typeface="Helvetica Neue"/>
                <a:ea typeface="Helvetica Neue"/>
                <a:cs typeface="Helvetica Neue"/>
                <a:sym typeface="Helvetica Neue"/>
              </a:rPr>
              <a:t>TreeTalk</a:t>
            </a:r>
          </a:p>
          <a:p>
            <a:pPr indent="0" lvl="0" marL="0" marR="0" rtl="0" algn="l">
              <a:lnSpc>
                <a:spcPct val="100000"/>
              </a:lnSpc>
              <a:spcBef>
                <a:spcPts val="0"/>
              </a:spcBef>
              <a:spcAft>
                <a:spcPts val="0"/>
              </a:spcAft>
              <a:buClr>
                <a:schemeClr val="dk1"/>
              </a:buClr>
              <a:buSzPct val="25000"/>
              <a:buFont typeface="Arial"/>
              <a:buNone/>
            </a:pPr>
            <a:r>
              <a:rPr b="0" i="1" lang="en-US" sz="3000" u="none" cap="none" strike="noStrike">
                <a:solidFill>
                  <a:srgbClr val="083368"/>
                </a:solidFill>
                <a:latin typeface="Helvetica Neue"/>
                <a:ea typeface="Helvetica Neue"/>
                <a:cs typeface="Helvetica Neue"/>
                <a:sym typeface="Helvetica Neue"/>
              </a:rPr>
              <a:t>Wireless Voice Terminal and System</a:t>
            </a:r>
          </a:p>
        </p:txBody>
      </p:sp>
      <p:sp>
        <p:nvSpPr>
          <p:cNvPr id="46" name="Shape 46"/>
          <p:cNvSpPr txBox="1"/>
          <p:nvPr/>
        </p:nvSpPr>
        <p:spPr>
          <a:xfrm>
            <a:off x="6639250" y="6420000"/>
            <a:ext cx="2453100" cy="3663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rgbClr val="EFEFEF"/>
              </a:buClr>
              <a:buSzPct val="25000"/>
              <a:buFont typeface="Helvetica Neue"/>
              <a:buNone/>
            </a:pPr>
            <a:r>
              <a:rPr b="0" i="0" lang="en-US" sz="1400" u="none" cap="none" strike="noStrike">
                <a:solidFill>
                  <a:srgbClr val="EFEFEF"/>
                </a:solidFill>
                <a:latin typeface="Helvetica Neue"/>
                <a:ea typeface="Helvetica Neue"/>
                <a:cs typeface="Helvetica Neue"/>
                <a:sym typeface="Helvetica Neue"/>
              </a:rPr>
              <a:t>http://www.Tree-Talk.com</a:t>
            </a:r>
          </a:p>
        </p:txBody>
      </p:sp>
      <p:sp>
        <p:nvSpPr>
          <p:cNvPr id="47" name="Shape 47"/>
          <p:cNvSpPr txBox="1"/>
          <p:nvPr/>
        </p:nvSpPr>
        <p:spPr>
          <a:xfrm>
            <a:off x="695050" y="5491450"/>
            <a:ext cx="7873799" cy="708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 name="Shape 48"/>
          <p:cNvSpPr txBox="1"/>
          <p:nvPr/>
        </p:nvSpPr>
        <p:spPr>
          <a:xfrm>
            <a:off x="2772975" y="4717675"/>
            <a:ext cx="6131999" cy="1347600"/>
          </a:xfrm>
          <a:prstGeom prst="rect">
            <a:avLst/>
          </a:prstGeom>
          <a:noFill/>
          <a:ln cap="flat" cmpd="sng" w="28575">
            <a:solidFill>
              <a:srgbClr val="3C78D8"/>
            </a:solidFill>
            <a:prstDash val="solid"/>
            <a:round/>
            <a:headEnd len="med" w="med" type="none"/>
            <a:tailEnd len="med" w="med" type="none"/>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US" sz="2000" u="none" cap="none" strike="noStrike">
                <a:solidFill>
                  <a:srgbClr val="000000"/>
                </a:solidFill>
                <a:latin typeface="Arial"/>
                <a:ea typeface="Arial"/>
                <a:cs typeface="Arial"/>
                <a:sym typeface="Arial"/>
              </a:rPr>
              <a:t>Let me start by introducing TreeTalk. </a:t>
            </a:r>
          </a:p>
          <a:p>
            <a:pPr indent="0" lvl="0" marL="0" marR="0" rtl="0" algn="l">
              <a:lnSpc>
                <a:spcPct val="100000"/>
              </a:lnSpc>
              <a:spcBef>
                <a:spcPts val="0"/>
              </a:spcBef>
              <a:spcAft>
                <a:spcPts val="0"/>
              </a:spcAft>
              <a:buClr>
                <a:srgbClr val="000000"/>
              </a:buClr>
              <a:buSzPct val="25000"/>
              <a:buFont typeface="Arial"/>
              <a:buNone/>
            </a:pPr>
            <a:r>
              <a:rPr b="0" i="0" lang="en-US" sz="2000" u="none" cap="none" strike="noStrike">
                <a:solidFill>
                  <a:srgbClr val="000000"/>
                </a:solidFill>
                <a:latin typeface="Arial"/>
                <a:ea typeface="Arial"/>
                <a:cs typeface="Arial"/>
                <a:sym typeface="Arial"/>
              </a:rPr>
              <a:t>We are building the </a:t>
            </a:r>
            <a:r>
              <a:rPr b="1" i="0" lang="en-US" sz="2000" u="none" cap="none" strike="noStrike">
                <a:solidFill>
                  <a:srgbClr val="000000"/>
                </a:solidFill>
                <a:latin typeface="Arial"/>
                <a:ea typeface="Arial"/>
                <a:cs typeface="Arial"/>
                <a:sym typeface="Arial"/>
              </a:rPr>
              <a:t>Terminal</a:t>
            </a:r>
            <a:r>
              <a:rPr b="0" i="0" lang="en-US" sz="2000" u="none" cap="none" strike="noStrike">
                <a:solidFill>
                  <a:srgbClr val="000000"/>
                </a:solidFill>
                <a:latin typeface="Arial"/>
                <a:ea typeface="Arial"/>
                <a:cs typeface="Arial"/>
                <a:sym typeface="Arial"/>
              </a:rPr>
              <a:t>, the </a:t>
            </a:r>
            <a:r>
              <a:rPr b="1" i="0" lang="en-US" sz="2000" u="none" cap="none" strike="noStrike">
                <a:solidFill>
                  <a:srgbClr val="000000"/>
                </a:solidFill>
                <a:latin typeface="Arial"/>
                <a:ea typeface="Arial"/>
                <a:cs typeface="Arial"/>
                <a:sym typeface="Arial"/>
              </a:rPr>
              <a:t>System</a:t>
            </a:r>
            <a:r>
              <a:rPr b="0" i="0" lang="en-US" sz="2000" u="none" cap="none" strike="noStrike">
                <a:solidFill>
                  <a:srgbClr val="000000"/>
                </a:solidFill>
                <a:latin typeface="Arial"/>
                <a:ea typeface="Arial"/>
                <a:cs typeface="Arial"/>
                <a:sym typeface="Arial"/>
              </a:rPr>
              <a:t> and the </a:t>
            </a:r>
            <a:r>
              <a:rPr b="1" i="0" lang="en-US" sz="2000" u="none" cap="none" strike="noStrike">
                <a:solidFill>
                  <a:srgbClr val="000000"/>
                </a:solidFill>
                <a:latin typeface="Arial"/>
                <a:ea typeface="Arial"/>
                <a:cs typeface="Arial"/>
                <a:sym typeface="Arial"/>
              </a:rPr>
              <a:t>software environment</a:t>
            </a:r>
            <a:r>
              <a:rPr b="0" i="0" lang="en-US" sz="2000" u="none" cap="none" strike="noStrike">
                <a:solidFill>
                  <a:srgbClr val="000000"/>
                </a:solidFill>
                <a:latin typeface="Arial"/>
                <a:ea typeface="Arial"/>
                <a:cs typeface="Arial"/>
                <a:sym typeface="Arial"/>
              </a:rPr>
              <a:t> for real-time voice </a:t>
            </a:r>
            <a:r>
              <a:rPr b="0" i="0" lang="en-US" sz="2000" u="none" cap="none" strike="noStrike">
                <a:solidFill>
                  <a:schemeClr val="dk1"/>
                </a:solidFill>
                <a:latin typeface="Arial"/>
                <a:ea typeface="Arial"/>
                <a:cs typeface="Arial"/>
                <a:sym typeface="Arial"/>
              </a:rPr>
              <a:t>group </a:t>
            </a:r>
            <a:r>
              <a:rPr lang="en-US" sz="2000">
                <a:solidFill>
                  <a:schemeClr val="dk1"/>
                </a:solidFill>
              </a:rPr>
              <a:t>tele</a:t>
            </a:r>
            <a:r>
              <a:rPr b="0" i="0" lang="en-US" sz="2000" u="none" cap="none" strike="noStrike">
                <a:solidFill>
                  <a:srgbClr val="000000"/>
                </a:solidFill>
                <a:latin typeface="Arial"/>
                <a:ea typeface="Arial"/>
                <a:cs typeface="Arial"/>
                <a:sym typeface="Arial"/>
              </a:rPr>
              <a:t>communications.</a:t>
            </a:r>
          </a:p>
        </p:txBody>
      </p:sp>
      <p:sp>
        <p:nvSpPr>
          <p:cNvPr id="49" name="Shape 49"/>
          <p:cNvSpPr txBox="1"/>
          <p:nvPr/>
        </p:nvSpPr>
        <p:spPr>
          <a:xfrm>
            <a:off x="6274100" y="818825"/>
            <a:ext cx="2202299" cy="9932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representative: </a:t>
            </a:r>
            <a:br>
              <a:rPr b="0" i="0" lang="en-US" sz="1400" u="none" cap="none" strike="noStrike">
                <a:solidFill>
                  <a:srgbClr val="000000"/>
                </a:solidFill>
                <a:latin typeface="Arial"/>
                <a:ea typeface="Arial"/>
                <a:cs typeface="Arial"/>
                <a:sym typeface="Arial"/>
              </a:rPr>
            </a:br>
            <a:r>
              <a:rPr b="0" i="0" lang="en-US" sz="2000" u="none" cap="none" strike="noStrike">
                <a:solidFill>
                  <a:srgbClr val="000000"/>
                </a:solidFill>
                <a:latin typeface="Helvetica Neue"/>
                <a:ea typeface="Helvetica Neue"/>
                <a:cs typeface="Helvetica Neue"/>
                <a:sym typeface="Helvetica Neue"/>
              </a:rPr>
              <a:t>Igor Yanovskiy</a:t>
            </a:r>
          </a:p>
        </p:txBody>
      </p:sp>
      <p:sp>
        <p:nvSpPr>
          <p:cNvPr id="50" name="Shape 50"/>
          <p:cNvSpPr txBox="1"/>
          <p:nvPr/>
        </p:nvSpPr>
        <p:spPr>
          <a:xfrm>
            <a:off x="142100" y="4017450"/>
            <a:ext cx="1788299" cy="5939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cap="none" strike="noStrike">
                <a:solidFill>
                  <a:srgbClr val="000000"/>
                </a:solidFill>
                <a:latin typeface="Arial"/>
                <a:ea typeface="Arial"/>
                <a:cs typeface="Arial"/>
                <a:sym typeface="Arial"/>
              </a:rPr>
              <a:t>supported  by:</a:t>
            </a:r>
            <a:br>
              <a:rPr b="0" i="0" lang="en-US" sz="1800" u="none" cap="none" strike="noStrike">
                <a:solidFill>
                  <a:srgbClr val="000000"/>
                </a:solidFill>
                <a:latin typeface="Arial"/>
                <a:ea typeface="Arial"/>
                <a:cs typeface="Arial"/>
                <a:sym typeface="Arial"/>
              </a:rPr>
            </a:br>
          </a:p>
        </p:txBody>
      </p:sp>
      <p:pic>
        <p:nvPicPr>
          <p:cNvPr id="51" name="Shape 51"/>
          <p:cNvPicPr preferRelativeResize="0"/>
          <p:nvPr/>
        </p:nvPicPr>
        <p:blipFill rotWithShape="1">
          <a:blip r:embed="rId5">
            <a:alphaModFix/>
          </a:blip>
          <a:srcRect b="0" l="0" r="0" t="0"/>
          <a:stretch/>
        </p:blipFill>
        <p:spPr>
          <a:xfrm>
            <a:off x="205912" y="4394300"/>
            <a:ext cx="1483274" cy="476274"/>
          </a:xfrm>
          <a:prstGeom prst="rect">
            <a:avLst/>
          </a:prstGeom>
          <a:noFill/>
          <a:ln>
            <a:noFill/>
          </a:ln>
        </p:spPr>
      </p:pic>
      <p:pic>
        <p:nvPicPr>
          <p:cNvPr id="52" name="Shape 52"/>
          <p:cNvPicPr preferRelativeResize="0"/>
          <p:nvPr/>
        </p:nvPicPr>
        <p:blipFill rotWithShape="1">
          <a:blip r:embed="rId6">
            <a:alphaModFix/>
          </a:blip>
          <a:srcRect b="0" l="0" r="0" t="0"/>
          <a:stretch/>
        </p:blipFill>
        <p:spPr>
          <a:xfrm>
            <a:off x="294600" y="4958855"/>
            <a:ext cx="1483274" cy="865242"/>
          </a:xfrm>
          <a:prstGeom prst="rect">
            <a:avLst/>
          </a:prstGeom>
          <a:noFill/>
          <a:ln>
            <a:noFill/>
          </a:ln>
        </p:spPr>
      </p:pic>
      <p:pic>
        <p:nvPicPr>
          <p:cNvPr id="53" name="Shape 53"/>
          <p:cNvPicPr preferRelativeResize="0"/>
          <p:nvPr/>
        </p:nvPicPr>
        <p:blipFill rotWithShape="1">
          <a:blip r:embed="rId7">
            <a:alphaModFix/>
          </a:blip>
          <a:srcRect b="0" l="0" r="0" t="0"/>
          <a:stretch/>
        </p:blipFill>
        <p:spPr>
          <a:xfrm>
            <a:off x="294625" y="5948100"/>
            <a:ext cx="1904999" cy="838199"/>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Shape 266"/>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267" name="Shape 267"/>
          <p:cNvSpPr txBox="1"/>
          <p:nvPr/>
        </p:nvSpPr>
        <p:spPr>
          <a:xfrm>
            <a:off x="853400" y="274650"/>
            <a:ext cx="5589000" cy="6396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Pro</a:t>
            </a:r>
            <a:r>
              <a:rPr lang="en-US" sz="3600">
                <a:solidFill>
                  <a:srgbClr val="083368"/>
                </a:solidFill>
                <a:latin typeface="Helvetica Neue"/>
                <a:ea typeface="Helvetica Neue"/>
                <a:cs typeface="Helvetica Neue"/>
                <a:sym typeface="Helvetica Neue"/>
              </a:rPr>
              <a:t>duct Line Expansion</a:t>
            </a:r>
          </a:p>
        </p:txBody>
      </p:sp>
      <p:sp>
        <p:nvSpPr>
          <p:cNvPr id="268" name="Shape 268"/>
          <p:cNvSpPr txBox="1"/>
          <p:nvPr/>
        </p:nvSpPr>
        <p:spPr>
          <a:xfrm>
            <a:off x="441225" y="5582175"/>
            <a:ext cx="7809600" cy="1065600"/>
          </a:xfrm>
          <a:prstGeom prst="rect">
            <a:avLst/>
          </a:prstGeom>
          <a:noFill/>
          <a:ln cap="flat" cmpd="sng" w="28575">
            <a:solidFill>
              <a:srgbClr val="6FA8DC"/>
            </a:solidFill>
            <a:prstDash val="solid"/>
            <a:round/>
            <a:headEnd len="med" w="med" type="none"/>
            <a:tailEnd len="med" w="med" type="none"/>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lang="en-US" sz="1800">
                <a:solidFill>
                  <a:schemeClr val="dk1"/>
                </a:solidFill>
              </a:rPr>
              <a:t>On the next step, we will expand the product line and rapidly branch out into adjacent niches. The existing TreeTalk platform allows us to do that faster.</a:t>
            </a:r>
          </a:p>
          <a:p>
            <a:pPr indent="0" lvl="0" marL="0" marR="0" rtl="0" algn="l">
              <a:lnSpc>
                <a:spcPct val="115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269" name="Shape 269"/>
          <p:cNvSpPr txBox="1"/>
          <p:nvPr/>
        </p:nvSpPr>
        <p:spPr>
          <a:xfrm>
            <a:off x="6948575" y="6483750"/>
            <a:ext cx="2139900" cy="304800"/>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grpSp>
        <p:nvGrpSpPr>
          <p:cNvPr id="270" name="Shape 270"/>
          <p:cNvGrpSpPr/>
          <p:nvPr/>
        </p:nvGrpSpPr>
        <p:grpSpPr>
          <a:xfrm>
            <a:off x="5908403" y="3083892"/>
            <a:ext cx="2862175" cy="2391396"/>
            <a:chOff x="853400" y="931700"/>
            <a:chExt cx="2738400" cy="2625600"/>
          </a:xfrm>
        </p:grpSpPr>
        <p:sp>
          <p:nvSpPr>
            <p:cNvPr id="271" name="Shape 271"/>
            <p:cNvSpPr/>
            <p:nvPr/>
          </p:nvSpPr>
          <p:spPr>
            <a:xfrm>
              <a:off x="853400" y="931700"/>
              <a:ext cx="2738400" cy="2625600"/>
            </a:xfrm>
            <a:prstGeom prst="rect">
              <a:avLst/>
            </a:prstGeom>
            <a:solidFill>
              <a:schemeClr val="lt2"/>
            </a:solidFill>
            <a:ln cap="flat" cmpd="sng" w="38100">
              <a:solidFill>
                <a:srgbClr val="A4C2F4"/>
              </a:solidFill>
              <a:prstDash val="solid"/>
              <a:round/>
              <a:headEnd len="med" w="med" type="none"/>
              <a:tailEnd len="med" w="med" type="none"/>
            </a:ln>
          </p:spPr>
          <p:txBody>
            <a:bodyPr anchorCtr="0" anchor="b" bIns="91425" lIns="91425" rIns="91425" tIns="91425">
              <a:noAutofit/>
            </a:bodyPr>
            <a:lstStyle/>
            <a:p>
              <a:pPr lvl="0" rtl="0">
                <a:spcBef>
                  <a:spcPts val="0"/>
                </a:spcBef>
                <a:buNone/>
              </a:pPr>
              <a:r>
                <a:rPr b="1" lang="en-US" sz="1800"/>
                <a:t>Instant-call Messenger</a:t>
              </a:r>
              <a:r>
                <a:rPr lang="en-US" sz="1800"/>
                <a:t> </a:t>
              </a:r>
            </a:p>
          </p:txBody>
        </p:sp>
        <p:pic>
          <p:nvPicPr>
            <p:cNvPr id="272" name="Shape 272"/>
            <p:cNvPicPr preferRelativeResize="0"/>
            <p:nvPr/>
          </p:nvPicPr>
          <p:blipFill>
            <a:blip r:embed="rId4">
              <a:alphaModFix/>
            </a:blip>
            <a:stretch>
              <a:fillRect/>
            </a:stretch>
          </p:blipFill>
          <p:spPr>
            <a:xfrm>
              <a:off x="911400" y="1066650"/>
              <a:ext cx="2490275" cy="1944675"/>
            </a:xfrm>
            <a:prstGeom prst="rect">
              <a:avLst/>
            </a:prstGeom>
            <a:noFill/>
            <a:ln>
              <a:noFill/>
            </a:ln>
          </p:spPr>
        </p:pic>
      </p:grpSp>
      <p:grpSp>
        <p:nvGrpSpPr>
          <p:cNvPr id="273" name="Shape 273"/>
          <p:cNvGrpSpPr/>
          <p:nvPr/>
        </p:nvGrpSpPr>
        <p:grpSpPr>
          <a:xfrm>
            <a:off x="6572278" y="274655"/>
            <a:ext cx="1952548" cy="2586675"/>
            <a:chOff x="3591700" y="931700"/>
            <a:chExt cx="1913700" cy="2953500"/>
          </a:xfrm>
        </p:grpSpPr>
        <p:sp>
          <p:nvSpPr>
            <p:cNvPr id="274" name="Shape 274"/>
            <p:cNvSpPr/>
            <p:nvPr/>
          </p:nvSpPr>
          <p:spPr>
            <a:xfrm>
              <a:off x="3591700" y="931700"/>
              <a:ext cx="1913700" cy="2953500"/>
            </a:xfrm>
            <a:prstGeom prst="rect">
              <a:avLst/>
            </a:prstGeom>
            <a:solidFill>
              <a:schemeClr val="lt2"/>
            </a:solidFill>
            <a:ln cap="flat" cmpd="sng" w="38100">
              <a:solidFill>
                <a:srgbClr val="A4C2F4"/>
              </a:solidFill>
              <a:prstDash val="solid"/>
              <a:round/>
              <a:headEnd len="med" w="med" type="none"/>
              <a:tailEnd len="med" w="med" type="none"/>
            </a:ln>
          </p:spPr>
          <p:txBody>
            <a:bodyPr anchorCtr="0" anchor="b" bIns="91425" lIns="91425" rIns="91425" tIns="91425">
              <a:noAutofit/>
            </a:bodyPr>
            <a:lstStyle/>
            <a:p>
              <a:pPr lvl="0" rtl="0">
                <a:lnSpc>
                  <a:spcPct val="100000"/>
                </a:lnSpc>
                <a:spcBef>
                  <a:spcPts val="2400"/>
                </a:spcBef>
                <a:spcAft>
                  <a:spcPts val="600"/>
                </a:spcAft>
                <a:buNone/>
              </a:pPr>
              <a:r>
                <a:rPr b="1" lang="en-US" sz="1800">
                  <a:solidFill>
                    <a:schemeClr val="dk1"/>
                  </a:solidFill>
                </a:rPr>
                <a:t>Handheld Communicator</a:t>
              </a:r>
            </a:p>
          </p:txBody>
        </p:sp>
        <p:pic>
          <p:nvPicPr>
            <p:cNvPr descr="TreeTalk handheld" id="275" name="Shape 275" title="TreeTalk_handheld"/>
            <p:cNvPicPr preferRelativeResize="0"/>
            <p:nvPr/>
          </p:nvPicPr>
          <p:blipFill>
            <a:blip r:embed="rId5">
              <a:alphaModFix/>
            </a:blip>
            <a:stretch>
              <a:fillRect/>
            </a:stretch>
          </p:blipFill>
          <p:spPr>
            <a:xfrm>
              <a:off x="3885362" y="1032674"/>
              <a:ext cx="1326374" cy="2012625"/>
            </a:xfrm>
            <a:prstGeom prst="rect">
              <a:avLst/>
            </a:prstGeom>
            <a:noFill/>
            <a:ln>
              <a:noFill/>
            </a:ln>
          </p:spPr>
        </p:pic>
      </p:grpSp>
      <p:grpSp>
        <p:nvGrpSpPr>
          <p:cNvPr id="276" name="Shape 276"/>
          <p:cNvGrpSpPr/>
          <p:nvPr/>
        </p:nvGrpSpPr>
        <p:grpSpPr>
          <a:xfrm>
            <a:off x="441225" y="1064237"/>
            <a:ext cx="5176500" cy="4385400"/>
            <a:chOff x="441225" y="1262300"/>
            <a:chExt cx="5176500" cy="4385400"/>
          </a:xfrm>
        </p:grpSpPr>
        <p:sp>
          <p:nvSpPr>
            <p:cNvPr id="277" name="Shape 277"/>
            <p:cNvSpPr/>
            <p:nvPr/>
          </p:nvSpPr>
          <p:spPr>
            <a:xfrm>
              <a:off x="441225" y="1262300"/>
              <a:ext cx="5176500" cy="4385400"/>
            </a:xfrm>
            <a:prstGeom prst="rect">
              <a:avLst/>
            </a:prstGeom>
            <a:solidFill>
              <a:schemeClr val="lt2"/>
            </a:solidFill>
            <a:ln cap="flat" cmpd="sng" w="38100">
              <a:solidFill>
                <a:srgbClr val="A4C2F4"/>
              </a:solidFill>
              <a:prstDash val="solid"/>
              <a:round/>
              <a:headEnd len="med" w="med" type="none"/>
              <a:tailEnd len="med" w="med" type="none"/>
            </a:ln>
          </p:spPr>
          <p:txBody>
            <a:bodyPr anchorCtr="0" anchor="b" bIns="91425" lIns="91425" rIns="91425" tIns="91425">
              <a:noAutofit/>
            </a:bodyPr>
            <a:lstStyle/>
            <a:p>
              <a:pPr lvl="0" rtl="0" algn="ctr">
                <a:lnSpc>
                  <a:spcPct val="100000"/>
                </a:lnSpc>
                <a:spcBef>
                  <a:spcPts val="2400"/>
                </a:spcBef>
                <a:spcAft>
                  <a:spcPts val="600"/>
                </a:spcAft>
                <a:buNone/>
              </a:pPr>
              <a:r>
                <a:rPr b="1" lang="en-US" sz="1800">
                  <a:solidFill>
                    <a:schemeClr val="dk1"/>
                  </a:solidFill>
                </a:rPr>
                <a:t>Wireless intercom modules</a:t>
              </a:r>
            </a:p>
          </p:txBody>
        </p:sp>
        <p:pic>
          <p:nvPicPr>
            <p:cNvPr descr="TT_ATM" id="278" name="Shape 278" title="TT_ATM"/>
            <p:cNvPicPr preferRelativeResize="0"/>
            <p:nvPr/>
          </p:nvPicPr>
          <p:blipFill>
            <a:blip r:embed="rId6">
              <a:alphaModFix/>
            </a:blip>
            <a:stretch>
              <a:fillRect/>
            </a:stretch>
          </p:blipFill>
          <p:spPr>
            <a:xfrm>
              <a:off x="532799" y="1388775"/>
              <a:ext cx="2068975" cy="1916850"/>
            </a:xfrm>
            <a:prstGeom prst="rect">
              <a:avLst/>
            </a:prstGeom>
            <a:noFill/>
            <a:ln cap="flat" cmpd="sng" w="38100">
              <a:solidFill>
                <a:srgbClr val="A4C2F4"/>
              </a:solidFill>
              <a:prstDash val="solid"/>
              <a:round/>
              <a:headEnd len="med" w="med" type="none"/>
              <a:tailEnd len="med" w="med" type="none"/>
            </a:ln>
          </p:spPr>
        </p:pic>
        <p:pic>
          <p:nvPicPr>
            <p:cNvPr descr="Unmanned1" id="279" name="Shape 279" title="Unmanned1"/>
            <p:cNvPicPr preferRelativeResize="0"/>
            <p:nvPr/>
          </p:nvPicPr>
          <p:blipFill>
            <a:blip r:embed="rId7">
              <a:alphaModFix/>
            </a:blip>
            <a:stretch>
              <a:fillRect/>
            </a:stretch>
          </p:blipFill>
          <p:spPr>
            <a:xfrm>
              <a:off x="2800525" y="1388775"/>
              <a:ext cx="2726649" cy="1916850"/>
            </a:xfrm>
            <a:prstGeom prst="rect">
              <a:avLst/>
            </a:prstGeom>
            <a:noFill/>
            <a:ln cap="flat" cmpd="sng" w="38100">
              <a:solidFill>
                <a:srgbClr val="A4C2F4"/>
              </a:solidFill>
              <a:prstDash val="solid"/>
              <a:round/>
              <a:headEnd len="med" w="med" type="none"/>
              <a:tailEnd len="med" w="med" type="none"/>
            </a:ln>
          </p:spPr>
        </p:pic>
        <p:pic>
          <p:nvPicPr>
            <p:cNvPr descr="TT_box" id="280" name="Shape 280" title="TT_box"/>
            <p:cNvPicPr preferRelativeResize="0"/>
            <p:nvPr/>
          </p:nvPicPr>
          <p:blipFill>
            <a:blip r:embed="rId8">
              <a:alphaModFix/>
            </a:blip>
            <a:stretch>
              <a:fillRect/>
            </a:stretch>
          </p:blipFill>
          <p:spPr>
            <a:xfrm>
              <a:off x="1215875" y="3419825"/>
              <a:ext cx="4106400" cy="1719550"/>
            </a:xfrm>
            <a:prstGeom prst="rect">
              <a:avLst/>
            </a:prstGeom>
            <a:noFill/>
            <a:ln cap="flat" cmpd="sng" w="38100">
              <a:solidFill>
                <a:srgbClr val="A4C2F4"/>
              </a:solidFill>
              <a:prstDash val="solid"/>
              <a:round/>
              <a:headEnd len="med" w="med" type="none"/>
              <a:tailEnd len="med" w="med" type="none"/>
            </a:ln>
          </p:spPr>
        </p:pic>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287" name="Shape 287"/>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288" name="Shape 288"/>
          <p:cNvSpPr txBox="1"/>
          <p:nvPr/>
        </p:nvSpPr>
        <p:spPr>
          <a:xfrm>
            <a:off x="863675" y="291800"/>
            <a:ext cx="7977300" cy="6399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TreeTalk Core Team</a:t>
            </a:r>
          </a:p>
        </p:txBody>
      </p:sp>
      <p:pic>
        <p:nvPicPr>
          <p:cNvPr id="289" name="Shape 289"/>
          <p:cNvPicPr preferRelativeResize="0"/>
          <p:nvPr/>
        </p:nvPicPr>
        <p:blipFill rotWithShape="1">
          <a:blip r:embed="rId4">
            <a:alphaModFix/>
          </a:blip>
          <a:srcRect b="0" l="0" r="0" t="0"/>
          <a:stretch/>
        </p:blipFill>
        <p:spPr>
          <a:xfrm>
            <a:off x="5952750" y="4533917"/>
            <a:ext cx="2896498" cy="1629904"/>
          </a:xfrm>
          <a:prstGeom prst="rect">
            <a:avLst/>
          </a:prstGeom>
          <a:noFill/>
          <a:ln>
            <a:noFill/>
          </a:ln>
        </p:spPr>
      </p:pic>
      <p:pic>
        <p:nvPicPr>
          <p:cNvPr id="290" name="Shape 290"/>
          <p:cNvPicPr preferRelativeResize="0"/>
          <p:nvPr/>
        </p:nvPicPr>
        <p:blipFill rotWithShape="1">
          <a:blip r:embed="rId5">
            <a:alphaModFix/>
          </a:blip>
          <a:srcRect b="0" l="0" r="0" t="0"/>
          <a:stretch/>
        </p:blipFill>
        <p:spPr>
          <a:xfrm>
            <a:off x="98246" y="4538362"/>
            <a:ext cx="2896498" cy="1629924"/>
          </a:xfrm>
          <a:prstGeom prst="rect">
            <a:avLst/>
          </a:prstGeom>
          <a:noFill/>
          <a:ln>
            <a:noFill/>
          </a:ln>
        </p:spPr>
      </p:pic>
      <p:pic>
        <p:nvPicPr>
          <p:cNvPr id="291" name="Shape 291"/>
          <p:cNvPicPr preferRelativeResize="0"/>
          <p:nvPr/>
        </p:nvPicPr>
        <p:blipFill rotWithShape="1">
          <a:blip r:embed="rId6">
            <a:alphaModFix/>
          </a:blip>
          <a:srcRect b="0" l="0" r="0" t="0"/>
          <a:stretch/>
        </p:blipFill>
        <p:spPr>
          <a:xfrm>
            <a:off x="2985898" y="4411087"/>
            <a:ext cx="3027048" cy="1703374"/>
          </a:xfrm>
          <a:prstGeom prst="rect">
            <a:avLst/>
          </a:prstGeom>
          <a:noFill/>
          <a:ln>
            <a:noFill/>
          </a:ln>
        </p:spPr>
      </p:pic>
      <p:pic>
        <p:nvPicPr>
          <p:cNvPr id="292" name="Shape 292"/>
          <p:cNvPicPr preferRelativeResize="0"/>
          <p:nvPr/>
        </p:nvPicPr>
        <p:blipFill rotWithShape="1">
          <a:blip r:embed="rId7">
            <a:alphaModFix/>
          </a:blip>
          <a:srcRect b="0" l="0" r="0" t="0"/>
          <a:stretch/>
        </p:blipFill>
        <p:spPr>
          <a:xfrm>
            <a:off x="4897478" y="1706825"/>
            <a:ext cx="4148270" cy="2334298"/>
          </a:xfrm>
          <a:prstGeom prst="rect">
            <a:avLst/>
          </a:prstGeom>
          <a:noFill/>
          <a:ln>
            <a:noFill/>
          </a:ln>
        </p:spPr>
      </p:pic>
      <p:pic>
        <p:nvPicPr>
          <p:cNvPr id="293" name="Shape 293"/>
          <p:cNvPicPr preferRelativeResize="0"/>
          <p:nvPr/>
        </p:nvPicPr>
        <p:blipFill rotWithShape="1">
          <a:blip r:embed="rId8">
            <a:alphaModFix/>
          </a:blip>
          <a:srcRect b="0" l="0" r="0" t="0"/>
          <a:stretch/>
        </p:blipFill>
        <p:spPr>
          <a:xfrm>
            <a:off x="153846" y="1406300"/>
            <a:ext cx="4909747" cy="2762824"/>
          </a:xfrm>
          <a:prstGeom prst="rect">
            <a:avLst/>
          </a:prstGeom>
          <a:noFill/>
          <a:ln>
            <a:noFill/>
          </a:ln>
        </p:spPr>
      </p:pic>
      <p:sp>
        <p:nvSpPr>
          <p:cNvPr id="294" name="Shape 294"/>
          <p:cNvSpPr txBox="1"/>
          <p:nvPr/>
        </p:nvSpPr>
        <p:spPr>
          <a:xfrm>
            <a:off x="234775" y="6230900"/>
            <a:ext cx="7537500" cy="412800"/>
          </a:xfrm>
          <a:prstGeom prst="rect">
            <a:avLst/>
          </a:prstGeom>
          <a:noFill/>
          <a:ln cap="flat" cmpd="sng" w="28575">
            <a:solidFill>
              <a:srgbClr val="6FA8DC"/>
            </a:solidFill>
            <a:prstDash val="solid"/>
            <a:round/>
            <a:headEnd len="med" w="med" type="none"/>
            <a:tailEnd len="med" w="med" type="none"/>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cap="none" strike="noStrike">
                <a:solidFill>
                  <a:srgbClr val="000000"/>
                </a:solidFill>
                <a:latin typeface="Arial"/>
                <a:ea typeface="Arial"/>
                <a:cs typeface="Arial"/>
                <a:sym typeface="Arial"/>
              </a:rPr>
              <a:t>I.Y.: “</a:t>
            </a:r>
            <a:r>
              <a:rPr b="0" i="1" lang="en-US" sz="1800" u="none" cap="none" strike="noStrike">
                <a:solidFill>
                  <a:schemeClr val="dk1"/>
                </a:solidFill>
                <a:latin typeface="Arial"/>
                <a:ea typeface="Arial"/>
                <a:cs typeface="Arial"/>
                <a:sym typeface="Arial"/>
              </a:rPr>
              <a:t>I was fortunate to gather a team of highly educated professionals.</a:t>
            </a:r>
            <a:r>
              <a:rPr b="0" i="0" lang="en-US" sz="1800" u="none" cap="none" strike="noStrike">
                <a:solidFill>
                  <a:schemeClr val="dk1"/>
                </a:solidFill>
                <a:latin typeface="Arial"/>
                <a:ea typeface="Arial"/>
                <a:cs typeface="Arial"/>
                <a:sym typeface="Arial"/>
              </a:rPr>
              <a:t>”</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Shape 300"/>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301" name="Shape 301"/>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02" name="Shape 302"/>
          <p:cNvSpPr txBox="1"/>
          <p:nvPr/>
        </p:nvSpPr>
        <p:spPr>
          <a:xfrm>
            <a:off x="783600" y="351500"/>
            <a:ext cx="7518299" cy="5205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Traction and Plans</a:t>
            </a:r>
          </a:p>
        </p:txBody>
      </p:sp>
      <p:grpSp>
        <p:nvGrpSpPr>
          <p:cNvPr id="303" name="Shape 303"/>
          <p:cNvGrpSpPr/>
          <p:nvPr/>
        </p:nvGrpSpPr>
        <p:grpSpPr>
          <a:xfrm>
            <a:off x="164525" y="2231999"/>
            <a:ext cx="8849474" cy="1065598"/>
            <a:chOff x="164525" y="3163300"/>
            <a:chExt cx="8849474" cy="1065598"/>
          </a:xfrm>
        </p:grpSpPr>
        <p:sp>
          <p:nvSpPr>
            <p:cNvPr id="304" name="Shape 304"/>
            <p:cNvSpPr/>
            <p:nvPr/>
          </p:nvSpPr>
          <p:spPr>
            <a:xfrm>
              <a:off x="164525" y="3350950"/>
              <a:ext cx="6621600" cy="690300"/>
            </a:xfrm>
            <a:prstGeom prst="rect">
              <a:avLst/>
            </a:prstGeom>
            <a:solidFill>
              <a:srgbClr val="3CBD39">
                <a:alpha val="6039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cap="none" strike="noStrike">
                  <a:solidFill>
                    <a:schemeClr val="dk1"/>
                  </a:solidFill>
                  <a:latin typeface="Helvetica Neue"/>
                  <a:ea typeface="Helvetica Neue"/>
                  <a:cs typeface="Helvetica Neue"/>
                  <a:sym typeface="Helvetica Neue"/>
                </a:rPr>
                <a:t>Apr 2015: First working prototype of the Terminal is ready.</a:t>
              </a:r>
            </a:p>
          </p:txBody>
        </p:sp>
        <p:sp>
          <p:nvSpPr>
            <p:cNvPr id="305" name="Shape 305"/>
            <p:cNvSpPr/>
            <p:nvPr/>
          </p:nvSpPr>
          <p:spPr>
            <a:xfrm>
              <a:off x="8536100" y="3487801"/>
              <a:ext cx="477899" cy="444000"/>
            </a:xfrm>
            <a:prstGeom prst="rect">
              <a:avLst/>
            </a:prstGeom>
            <a:solidFill>
              <a:srgbClr val="FFFFFF"/>
            </a:solidFill>
            <a:ln cap="flat" cmpd="sng" w="19050">
              <a:solidFill>
                <a:srgbClr val="38761D"/>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pic>
          <p:nvPicPr>
            <p:cNvPr id="306" name="Shape 306"/>
            <p:cNvPicPr preferRelativeResize="0"/>
            <p:nvPr/>
          </p:nvPicPr>
          <p:blipFill rotWithShape="1">
            <a:blip r:embed="rId4">
              <a:alphaModFix/>
            </a:blip>
            <a:srcRect b="0" l="0" r="0" t="0"/>
            <a:stretch/>
          </p:blipFill>
          <p:spPr>
            <a:xfrm>
              <a:off x="6861925" y="3163300"/>
              <a:ext cx="1598400" cy="1065598"/>
            </a:xfrm>
            <a:prstGeom prst="rect">
              <a:avLst/>
            </a:prstGeom>
            <a:noFill/>
            <a:ln>
              <a:noFill/>
            </a:ln>
          </p:spPr>
        </p:pic>
      </p:grpSp>
      <p:grpSp>
        <p:nvGrpSpPr>
          <p:cNvPr id="307" name="Shape 307"/>
          <p:cNvGrpSpPr/>
          <p:nvPr/>
        </p:nvGrpSpPr>
        <p:grpSpPr>
          <a:xfrm>
            <a:off x="164525" y="3402500"/>
            <a:ext cx="8837349" cy="821998"/>
            <a:chOff x="164525" y="4257575"/>
            <a:chExt cx="8837349" cy="821998"/>
          </a:xfrm>
        </p:grpSpPr>
        <p:sp>
          <p:nvSpPr>
            <p:cNvPr id="308" name="Shape 308"/>
            <p:cNvSpPr/>
            <p:nvPr/>
          </p:nvSpPr>
          <p:spPr>
            <a:xfrm>
              <a:off x="8523975" y="4446575"/>
              <a:ext cx="477899" cy="444000"/>
            </a:xfrm>
            <a:prstGeom prst="rect">
              <a:avLst/>
            </a:prstGeom>
            <a:solidFill>
              <a:srgbClr val="FFFFFF"/>
            </a:solidFill>
            <a:ln cap="flat" cmpd="sng" w="19050">
              <a:solidFill>
                <a:srgbClr val="38761D"/>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pic>
          <p:nvPicPr>
            <p:cNvPr id="309" name="Shape 309"/>
            <p:cNvPicPr preferRelativeResize="0"/>
            <p:nvPr/>
          </p:nvPicPr>
          <p:blipFill rotWithShape="1">
            <a:blip r:embed="rId5">
              <a:alphaModFix/>
            </a:blip>
            <a:srcRect b="77367" l="9147" r="26695" t="0"/>
            <a:stretch/>
          </p:blipFill>
          <p:spPr>
            <a:xfrm>
              <a:off x="4878812" y="4279175"/>
              <a:ext cx="3577198" cy="778800"/>
            </a:xfrm>
            <a:prstGeom prst="rect">
              <a:avLst/>
            </a:prstGeom>
            <a:noFill/>
            <a:ln>
              <a:noFill/>
            </a:ln>
          </p:spPr>
        </p:pic>
        <p:sp>
          <p:nvSpPr>
            <p:cNvPr id="310" name="Shape 310"/>
            <p:cNvSpPr/>
            <p:nvPr/>
          </p:nvSpPr>
          <p:spPr>
            <a:xfrm>
              <a:off x="164525" y="4257575"/>
              <a:ext cx="4646397" cy="821998"/>
            </a:xfrm>
            <a:prstGeom prst="rect">
              <a:avLst/>
            </a:prstGeom>
            <a:solidFill>
              <a:srgbClr val="3CBD39">
                <a:alpha val="6039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cap="none" strike="noStrike">
                  <a:solidFill>
                    <a:schemeClr val="dk1"/>
                  </a:solidFill>
                  <a:latin typeface="Helvetica Neue"/>
                  <a:ea typeface="Helvetica Neue"/>
                  <a:cs typeface="Helvetica Neue"/>
                  <a:sym typeface="Helvetica Neue"/>
                </a:rPr>
                <a:t>May 2015: First prototype of the dispatcher's software is developed. </a:t>
              </a:r>
            </a:p>
          </p:txBody>
        </p:sp>
      </p:grpSp>
      <p:grpSp>
        <p:nvGrpSpPr>
          <p:cNvPr id="311" name="Shape 311"/>
          <p:cNvGrpSpPr/>
          <p:nvPr/>
        </p:nvGrpSpPr>
        <p:grpSpPr>
          <a:xfrm>
            <a:off x="164525" y="1293800"/>
            <a:ext cx="8837349" cy="952499"/>
            <a:chOff x="164525" y="1255075"/>
            <a:chExt cx="8837349" cy="952499"/>
          </a:xfrm>
        </p:grpSpPr>
        <p:sp>
          <p:nvSpPr>
            <p:cNvPr id="312" name="Shape 312"/>
            <p:cNvSpPr/>
            <p:nvPr/>
          </p:nvSpPr>
          <p:spPr>
            <a:xfrm>
              <a:off x="164525" y="1320325"/>
              <a:ext cx="6533700" cy="821998"/>
            </a:xfrm>
            <a:prstGeom prst="rect">
              <a:avLst/>
            </a:prstGeom>
            <a:solidFill>
              <a:srgbClr val="3CBD39">
                <a:alpha val="6039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cap="none" strike="noStrike">
                  <a:solidFill>
                    <a:schemeClr val="dk1"/>
                  </a:solidFill>
                  <a:latin typeface="Helvetica Neue"/>
                  <a:ea typeface="Helvetica Neue"/>
                  <a:cs typeface="Helvetica Neue"/>
                  <a:sym typeface="Helvetica Neue"/>
                </a:rPr>
                <a:t>July 2014: Investment of founder.</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Helvetica Neue"/>
                  <a:ea typeface="Helvetica Neue"/>
                  <a:cs typeface="Helvetica Neue"/>
                  <a:sym typeface="Helvetica Neue"/>
                </a:rPr>
                <a:t>Dec 2014: Grant for R&amp;D has been won in the “Start” contest.</a:t>
              </a:r>
            </a:p>
          </p:txBody>
        </p:sp>
        <p:sp>
          <p:nvSpPr>
            <p:cNvPr id="313" name="Shape 313"/>
            <p:cNvSpPr/>
            <p:nvPr/>
          </p:nvSpPr>
          <p:spPr>
            <a:xfrm>
              <a:off x="8523975" y="1509325"/>
              <a:ext cx="477899" cy="444000"/>
            </a:xfrm>
            <a:prstGeom prst="rect">
              <a:avLst/>
            </a:prstGeom>
            <a:solidFill>
              <a:srgbClr val="FFFFFF"/>
            </a:solidFill>
            <a:ln cap="flat" cmpd="sng" w="19050">
              <a:solidFill>
                <a:srgbClr val="38761D"/>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pic>
          <p:nvPicPr>
            <p:cNvPr id="314" name="Shape 314"/>
            <p:cNvPicPr preferRelativeResize="0"/>
            <p:nvPr/>
          </p:nvPicPr>
          <p:blipFill rotWithShape="1">
            <a:blip r:embed="rId6">
              <a:alphaModFix/>
            </a:blip>
            <a:srcRect b="0" l="0" r="0" t="0"/>
            <a:stretch/>
          </p:blipFill>
          <p:spPr>
            <a:xfrm>
              <a:off x="6698350" y="1255075"/>
              <a:ext cx="1714500" cy="952499"/>
            </a:xfrm>
            <a:prstGeom prst="rect">
              <a:avLst/>
            </a:prstGeom>
            <a:noFill/>
            <a:ln>
              <a:noFill/>
            </a:ln>
          </p:spPr>
        </p:pic>
      </p:grpSp>
      <p:grpSp>
        <p:nvGrpSpPr>
          <p:cNvPr id="315" name="Shape 315"/>
          <p:cNvGrpSpPr/>
          <p:nvPr/>
        </p:nvGrpSpPr>
        <p:grpSpPr>
          <a:xfrm>
            <a:off x="164525" y="5777501"/>
            <a:ext cx="8837348" cy="690375"/>
            <a:chOff x="164525" y="5438408"/>
            <a:chExt cx="8837348" cy="1160100"/>
          </a:xfrm>
        </p:grpSpPr>
        <p:sp>
          <p:nvSpPr>
            <p:cNvPr id="316" name="Shape 316"/>
            <p:cNvSpPr/>
            <p:nvPr/>
          </p:nvSpPr>
          <p:spPr>
            <a:xfrm>
              <a:off x="8523975" y="5578460"/>
              <a:ext cx="477899" cy="444000"/>
            </a:xfrm>
            <a:prstGeom prst="rect">
              <a:avLst/>
            </a:prstGeom>
            <a:solidFill>
              <a:srgbClr val="FFFFFF"/>
            </a:solidFill>
            <a:ln cap="flat" cmpd="sng" w="19050">
              <a:solidFill>
                <a:srgbClr val="38761D"/>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7" name="Shape 317"/>
            <p:cNvSpPr/>
            <p:nvPr/>
          </p:nvSpPr>
          <p:spPr>
            <a:xfrm>
              <a:off x="164525" y="5438408"/>
              <a:ext cx="8295300" cy="1160100"/>
            </a:xfrm>
            <a:prstGeom prst="rect">
              <a:avLst/>
            </a:prstGeom>
            <a:solidFill>
              <a:srgbClr val="3CBD39">
                <a:alpha val="6039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Helvetica Neue"/>
                  <a:ea typeface="Helvetica Neue"/>
                  <a:cs typeface="Helvetica Neue"/>
                  <a:sym typeface="Helvetica Neue"/>
                </a:rPr>
                <a:t>201</a:t>
              </a:r>
              <a:r>
                <a:rPr lang="en-US" sz="1800">
                  <a:solidFill>
                    <a:schemeClr val="dk1"/>
                  </a:solidFill>
                  <a:latin typeface="Helvetica Neue"/>
                  <a:ea typeface="Helvetica Neue"/>
                  <a:cs typeface="Helvetica Neue"/>
                  <a:sym typeface="Helvetica Neue"/>
                </a:rPr>
                <a:t>7</a:t>
              </a:r>
              <a:r>
                <a:rPr b="0" i="0" lang="en-US" sz="1800" u="none" cap="none" strike="noStrike">
                  <a:solidFill>
                    <a:schemeClr val="dk1"/>
                  </a:solidFill>
                  <a:latin typeface="Helvetica Neue"/>
                  <a:ea typeface="Helvetica Neue"/>
                  <a:cs typeface="Helvetica Neue"/>
                  <a:sym typeface="Helvetica Neue"/>
                </a:rPr>
                <a:t> Q</a:t>
              </a:r>
              <a:r>
                <a:rPr lang="en-US" sz="1800">
                  <a:solidFill>
                    <a:schemeClr val="dk1"/>
                  </a:solidFill>
                  <a:latin typeface="Helvetica Neue"/>
                  <a:ea typeface="Helvetica Neue"/>
                  <a:cs typeface="Helvetica Neue"/>
                  <a:sym typeface="Helvetica Neue"/>
                </a:rPr>
                <a:t>4</a:t>
              </a:r>
              <a:r>
                <a:rPr b="0" i="0" lang="en-US" sz="1800" u="none" cap="none" strike="noStrike">
                  <a:solidFill>
                    <a:schemeClr val="dk1"/>
                  </a:solidFill>
                  <a:latin typeface="Helvetica Neue"/>
                  <a:ea typeface="Helvetica Neue"/>
                  <a:cs typeface="Helvetica Neue"/>
                  <a:sym typeface="Helvetica Neue"/>
                </a:rPr>
                <a:t>: Web UI and server infrastructure. Pilot batch of terminals.</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Helvetica Neue"/>
                  <a:ea typeface="Helvetica Neue"/>
                  <a:cs typeface="Helvetica Neue"/>
                  <a:sym typeface="Helvetica Neue"/>
                </a:rPr>
                <a:t>201</a:t>
              </a:r>
              <a:r>
                <a:rPr lang="en-US" sz="1800">
                  <a:solidFill>
                    <a:schemeClr val="dk1"/>
                  </a:solidFill>
                  <a:latin typeface="Helvetica Neue"/>
                  <a:ea typeface="Helvetica Neue"/>
                  <a:cs typeface="Helvetica Neue"/>
                  <a:sym typeface="Helvetica Neue"/>
                </a:rPr>
                <a:t>8</a:t>
              </a:r>
              <a:r>
                <a:rPr b="0" i="0" lang="en-US" sz="1800" u="none" cap="none" strike="noStrike">
                  <a:solidFill>
                    <a:schemeClr val="dk1"/>
                  </a:solidFill>
                  <a:latin typeface="Helvetica Neue"/>
                  <a:ea typeface="Helvetica Neue"/>
                  <a:cs typeface="Helvetica Neue"/>
                  <a:sym typeface="Helvetica Neue"/>
                </a:rPr>
                <a:t> Q</a:t>
              </a:r>
              <a:r>
                <a:rPr lang="en-US" sz="1800">
                  <a:solidFill>
                    <a:schemeClr val="dk1"/>
                  </a:solidFill>
                  <a:latin typeface="Helvetica Neue"/>
                  <a:ea typeface="Helvetica Neue"/>
                  <a:cs typeface="Helvetica Neue"/>
                  <a:sym typeface="Helvetica Neue"/>
                </a:rPr>
                <a:t>2</a:t>
              </a:r>
              <a:r>
                <a:rPr b="0" i="0" lang="en-US" sz="1800" u="none" cap="none" strike="noStrike">
                  <a:solidFill>
                    <a:schemeClr val="dk1"/>
                  </a:solidFill>
                  <a:latin typeface="Helvetica Neue"/>
                  <a:ea typeface="Helvetica Neue"/>
                  <a:cs typeface="Helvetica Neue"/>
                  <a:sym typeface="Helvetica Neue"/>
                </a:rPr>
                <a:t>: Final version of the </a:t>
              </a:r>
              <a:r>
                <a:rPr b="1" i="1" lang="en-US" sz="1800" u="none" cap="none" strike="noStrike">
                  <a:solidFill>
                    <a:schemeClr val="dk1"/>
                  </a:solidFill>
                  <a:latin typeface="Helvetica Neue"/>
                  <a:ea typeface="Helvetica Neue"/>
                  <a:cs typeface="Helvetica Neue"/>
                  <a:sym typeface="Helvetica Neue"/>
                </a:rPr>
                <a:t>Terminal One</a:t>
              </a:r>
              <a:r>
                <a:rPr b="0" i="0" lang="en-US" sz="1800" u="none" cap="none" strike="noStrike">
                  <a:solidFill>
                    <a:schemeClr val="dk1"/>
                  </a:solidFill>
                  <a:latin typeface="Helvetica Neue"/>
                  <a:ea typeface="Helvetica Neue"/>
                  <a:cs typeface="Helvetica Neue"/>
                  <a:sym typeface="Helvetica Neue"/>
                </a:rPr>
                <a:t> ready for production.</a:t>
              </a:r>
            </a:p>
          </p:txBody>
        </p:sp>
      </p:grpSp>
      <p:pic>
        <p:nvPicPr>
          <p:cNvPr id="318" name="Shape 318"/>
          <p:cNvPicPr preferRelativeResize="0"/>
          <p:nvPr/>
        </p:nvPicPr>
        <p:blipFill rotWithShape="1">
          <a:blip r:embed="rId7">
            <a:alphaModFix/>
          </a:blip>
          <a:srcRect b="0" l="0" r="0" t="0"/>
          <a:stretch/>
        </p:blipFill>
        <p:spPr>
          <a:xfrm>
            <a:off x="8453675" y="1348100"/>
            <a:ext cx="690316" cy="690298"/>
          </a:xfrm>
          <a:prstGeom prst="rect">
            <a:avLst/>
          </a:prstGeom>
          <a:noFill/>
          <a:ln>
            <a:noFill/>
          </a:ln>
        </p:spPr>
      </p:pic>
      <p:pic>
        <p:nvPicPr>
          <p:cNvPr id="319" name="Shape 319"/>
          <p:cNvPicPr preferRelativeResize="0"/>
          <p:nvPr/>
        </p:nvPicPr>
        <p:blipFill rotWithShape="1">
          <a:blip r:embed="rId7">
            <a:alphaModFix/>
          </a:blip>
          <a:srcRect b="0" l="0" r="0" t="0"/>
          <a:stretch/>
        </p:blipFill>
        <p:spPr>
          <a:xfrm>
            <a:off x="8453675" y="2338700"/>
            <a:ext cx="690300" cy="690300"/>
          </a:xfrm>
          <a:prstGeom prst="rect">
            <a:avLst/>
          </a:prstGeom>
          <a:noFill/>
          <a:ln>
            <a:noFill/>
          </a:ln>
        </p:spPr>
      </p:pic>
      <p:pic>
        <p:nvPicPr>
          <p:cNvPr id="320" name="Shape 320"/>
          <p:cNvPicPr preferRelativeResize="0"/>
          <p:nvPr/>
        </p:nvPicPr>
        <p:blipFill rotWithShape="1">
          <a:blip r:embed="rId7">
            <a:alphaModFix/>
          </a:blip>
          <a:srcRect b="0" l="0" r="0" t="0"/>
          <a:stretch/>
        </p:blipFill>
        <p:spPr>
          <a:xfrm>
            <a:off x="8453675" y="3329300"/>
            <a:ext cx="690300" cy="690300"/>
          </a:xfrm>
          <a:prstGeom prst="rect">
            <a:avLst/>
          </a:prstGeom>
          <a:noFill/>
          <a:ln>
            <a:noFill/>
          </a:ln>
        </p:spPr>
      </p:pic>
      <p:grpSp>
        <p:nvGrpSpPr>
          <p:cNvPr id="321" name="Shape 321"/>
          <p:cNvGrpSpPr/>
          <p:nvPr/>
        </p:nvGrpSpPr>
        <p:grpSpPr>
          <a:xfrm>
            <a:off x="164525" y="4408600"/>
            <a:ext cx="8837349" cy="1177800"/>
            <a:chOff x="164525" y="2340875"/>
            <a:chExt cx="8837349" cy="1177800"/>
          </a:xfrm>
        </p:grpSpPr>
        <p:sp>
          <p:nvSpPr>
            <p:cNvPr id="322" name="Shape 322"/>
            <p:cNvSpPr/>
            <p:nvPr/>
          </p:nvSpPr>
          <p:spPr>
            <a:xfrm>
              <a:off x="164525" y="2340875"/>
              <a:ext cx="8240100" cy="1177800"/>
            </a:xfrm>
            <a:prstGeom prst="rect">
              <a:avLst/>
            </a:prstGeom>
            <a:solidFill>
              <a:srgbClr val="3CBD39">
                <a:alpha val="6039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US" sz="1800" u="none" cap="none" strike="noStrike">
                  <a:solidFill>
                    <a:schemeClr val="dk1"/>
                  </a:solidFill>
                  <a:latin typeface="Helvetica Neue"/>
                  <a:ea typeface="Helvetica Neue"/>
                  <a:cs typeface="Helvetica Neue"/>
                  <a:sym typeface="Helvetica Neue"/>
                </a:rPr>
                <a:t>Feb 2016: The first R&amp;D study, funded by FASIE, was finished.</a:t>
              </a:r>
              <a:br>
                <a:rPr b="0" i="0" lang="en-US" sz="1800" u="none" cap="none" strike="noStrike">
                  <a:solidFill>
                    <a:schemeClr val="dk1"/>
                  </a:solidFill>
                  <a:latin typeface="Helvetica Neue"/>
                  <a:ea typeface="Helvetica Neue"/>
                  <a:cs typeface="Helvetica Neue"/>
                  <a:sym typeface="Helvetica Neue"/>
                </a:rPr>
              </a:br>
              <a:r>
                <a:rPr b="0" i="0" lang="en-US" sz="1800" u="none" cap="none" strike="noStrike">
                  <a:solidFill>
                    <a:schemeClr val="dk1"/>
                  </a:solidFill>
                  <a:latin typeface="Helvetica Neue"/>
                  <a:ea typeface="Helvetica Neue"/>
                  <a:cs typeface="Helvetica Neue"/>
                  <a:sym typeface="Helvetica Neue"/>
                </a:rPr>
                <a:t>May 2016: U.S. Patent N 9,338,275 was issued.</a:t>
              </a:r>
            </a:p>
            <a:p>
              <a:pPr lvl="0" rtl="0">
                <a:spcBef>
                  <a:spcPts val="0"/>
                </a:spcBef>
                <a:buClr>
                  <a:schemeClr val="dk1"/>
                </a:buClr>
                <a:buSzPct val="25000"/>
                <a:buFont typeface="Arial"/>
                <a:buNone/>
              </a:pPr>
              <a:r>
                <a:rPr lang="en-US" sz="1800">
                  <a:solidFill>
                    <a:schemeClr val="dk1"/>
                  </a:solidFill>
                  <a:latin typeface="Helvetica Neue"/>
                  <a:ea typeface="Helvetica Neue"/>
                  <a:cs typeface="Helvetica Neue"/>
                  <a:sym typeface="Helvetica Neue"/>
                </a:rPr>
                <a:t>Feb 2017: Field tests of the communicator, Web UI and server infrastructure. </a:t>
              </a:r>
            </a:p>
          </p:txBody>
        </p:sp>
        <p:sp>
          <p:nvSpPr>
            <p:cNvPr id="323" name="Shape 323"/>
            <p:cNvSpPr/>
            <p:nvPr/>
          </p:nvSpPr>
          <p:spPr>
            <a:xfrm>
              <a:off x="8523975" y="2464025"/>
              <a:ext cx="477899" cy="444000"/>
            </a:xfrm>
            <a:prstGeom prst="rect">
              <a:avLst/>
            </a:prstGeom>
            <a:solidFill>
              <a:srgbClr val="FFFFFF"/>
            </a:solidFill>
            <a:ln cap="flat" cmpd="sng" w="19050">
              <a:solidFill>
                <a:srgbClr val="38761D"/>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324" name="Shape 324"/>
          <p:cNvPicPr preferRelativeResize="0"/>
          <p:nvPr/>
        </p:nvPicPr>
        <p:blipFill rotWithShape="1">
          <a:blip r:embed="rId7">
            <a:alphaModFix/>
          </a:blip>
          <a:srcRect b="0" l="0" r="0" t="0"/>
          <a:stretch/>
        </p:blipFill>
        <p:spPr>
          <a:xfrm>
            <a:off x="8453675" y="4319900"/>
            <a:ext cx="690300" cy="690300"/>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Shape 330"/>
          <p:cNvPicPr preferRelativeResize="0"/>
          <p:nvPr>
            <p:ph idx="4294967295" type="body"/>
          </p:nvPr>
        </p:nvPicPr>
        <p:blipFill rotWithShape="1">
          <a:blip r:embed="rId3">
            <a:alphaModFix/>
          </a:blip>
          <a:srcRect b="0" l="0" r="0" t="9"/>
          <a:stretch/>
        </p:blipFill>
        <p:spPr>
          <a:xfrm>
            <a:off x="275271" y="228650"/>
            <a:ext cx="413699" cy="616500"/>
          </a:xfrm>
          <a:prstGeom prst="rect">
            <a:avLst/>
          </a:prstGeom>
          <a:noFill/>
          <a:ln>
            <a:noFill/>
          </a:ln>
        </p:spPr>
      </p:pic>
      <p:sp>
        <p:nvSpPr>
          <p:cNvPr id="331" name="Shape 331"/>
          <p:cNvSpPr txBox="1"/>
          <p:nvPr/>
        </p:nvSpPr>
        <p:spPr>
          <a:xfrm>
            <a:off x="1019050" y="109025"/>
            <a:ext cx="7060498" cy="616500"/>
          </a:xfrm>
          <a:prstGeom prst="rect">
            <a:avLst/>
          </a:prstGeom>
          <a:noFill/>
          <a:ln cap="flat" cmpd="sng" w="9525">
            <a:solidFill>
              <a:srgbClr val="FFFFFF">
                <a:alpha val="0"/>
              </a:srgbClr>
            </a:solidFill>
            <a:prstDash val="solid"/>
            <a:round/>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2400" u="none" cap="none" strike="noStrike">
                <a:solidFill>
                  <a:srgbClr val="083368"/>
                </a:solidFill>
                <a:latin typeface="Helvetica Neue"/>
                <a:ea typeface="Helvetica Neue"/>
                <a:cs typeface="Helvetica Neue"/>
                <a:sym typeface="Helvetica Neue"/>
              </a:rPr>
              <a:t>TreeTalk</a:t>
            </a:r>
            <a:r>
              <a:rPr b="0" i="0" lang="en-US" sz="2400" u="none" cap="none" strike="noStrike">
                <a:solidFill>
                  <a:srgbClr val="083368"/>
                </a:solidFill>
                <a:latin typeface="Helvetica Neue"/>
                <a:ea typeface="Helvetica Neue"/>
                <a:cs typeface="Helvetica Neue"/>
                <a:sym typeface="Helvetica Neue"/>
              </a:rPr>
              <a:t>:  Wireless Voice Terminal and System</a:t>
            </a:r>
          </a:p>
        </p:txBody>
      </p:sp>
      <p:sp>
        <p:nvSpPr>
          <p:cNvPr id="332" name="Shape 332"/>
          <p:cNvSpPr txBox="1"/>
          <p:nvPr/>
        </p:nvSpPr>
        <p:spPr>
          <a:xfrm>
            <a:off x="71975" y="6235225"/>
            <a:ext cx="9020100" cy="7035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83368"/>
              </a:buClr>
              <a:buSzPct val="25000"/>
              <a:buFont typeface="Helvetica Neue"/>
              <a:buNone/>
            </a:pPr>
            <a:r>
              <a:rPr b="0" i="0" lang="en-US" sz="1800" u="sng" cap="none" strike="noStrike">
                <a:solidFill>
                  <a:schemeClr val="hlink"/>
                </a:solidFill>
                <a:latin typeface="Helvetica Neue"/>
                <a:ea typeface="Helvetica Neue"/>
                <a:cs typeface="Helvetica Neue"/>
                <a:sym typeface="Helvetica Neue"/>
                <a:hlinkClick r:id="rId4"/>
              </a:rPr>
              <a:t>http://www.Tree-Talk.com</a:t>
            </a:r>
          </a:p>
          <a:p>
            <a:pPr indent="0" lvl="0" marL="0" marR="0" rtl="0" algn="l">
              <a:lnSpc>
                <a:spcPct val="100000"/>
              </a:lnSpc>
              <a:spcBef>
                <a:spcPts val="0"/>
              </a:spcBef>
              <a:spcAft>
                <a:spcPts val="0"/>
              </a:spcAft>
              <a:buClr>
                <a:srgbClr val="083368"/>
              </a:buClr>
              <a:buSzPct val="25000"/>
              <a:buFont typeface="Helvetica Neue"/>
              <a:buNone/>
            </a:pPr>
            <a:r>
              <a:rPr b="0" i="0" lang="en-US" sz="1800" u="none" cap="none" strike="noStrike">
                <a:solidFill>
                  <a:srgbClr val="083368"/>
                </a:solidFill>
                <a:latin typeface="Helvetica Neue"/>
                <a:ea typeface="Helvetica Neue"/>
                <a:cs typeface="Helvetica Neue"/>
                <a:sym typeface="Helvetica Neue"/>
              </a:rPr>
              <a:t>info@Tree-Talk.com</a:t>
            </a:r>
          </a:p>
        </p:txBody>
      </p:sp>
      <p:sp>
        <p:nvSpPr>
          <p:cNvPr id="333" name="Shape 333"/>
          <p:cNvSpPr txBox="1"/>
          <p:nvPr/>
        </p:nvSpPr>
        <p:spPr>
          <a:xfrm>
            <a:off x="1121975" y="597025"/>
            <a:ext cx="7661700" cy="360298"/>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83368"/>
              </a:buClr>
              <a:buSzPct val="25000"/>
              <a:buFont typeface="Arial"/>
              <a:buNone/>
            </a:pPr>
            <a:r>
              <a:rPr b="0" i="1" lang="en-US" sz="1800" u="none" cap="none" strike="noStrike">
                <a:solidFill>
                  <a:srgbClr val="083368"/>
                </a:solidFill>
                <a:latin typeface="Arial"/>
                <a:ea typeface="Arial"/>
                <a:cs typeface="Arial"/>
                <a:sym typeface="Arial"/>
              </a:rPr>
              <a:t>Welcome to the future of professional communications!</a:t>
            </a:r>
          </a:p>
        </p:txBody>
      </p:sp>
      <p:pic>
        <p:nvPicPr>
          <p:cNvPr id="334" name="Shape 334"/>
          <p:cNvPicPr preferRelativeResize="0"/>
          <p:nvPr/>
        </p:nvPicPr>
        <p:blipFill rotWithShape="1">
          <a:blip r:embed="rId5">
            <a:alphaModFix/>
          </a:blip>
          <a:srcRect b="0" l="0" r="0" t="0"/>
          <a:stretch/>
        </p:blipFill>
        <p:spPr>
          <a:xfrm>
            <a:off x="283371" y="1035349"/>
            <a:ext cx="5820343" cy="2960714"/>
          </a:xfrm>
          <a:prstGeom prst="rect">
            <a:avLst/>
          </a:prstGeom>
          <a:noFill/>
          <a:ln>
            <a:noFill/>
          </a:ln>
        </p:spPr>
      </p:pic>
      <p:pic>
        <p:nvPicPr>
          <p:cNvPr id="335" name="Shape 335"/>
          <p:cNvPicPr preferRelativeResize="0"/>
          <p:nvPr/>
        </p:nvPicPr>
        <p:blipFill rotWithShape="1">
          <a:blip r:embed="rId6">
            <a:alphaModFix/>
          </a:blip>
          <a:srcRect b="0" l="0" r="0" t="0"/>
          <a:stretch/>
        </p:blipFill>
        <p:spPr>
          <a:xfrm>
            <a:off x="3564017" y="2723459"/>
            <a:ext cx="5073719" cy="3101248"/>
          </a:xfrm>
          <a:prstGeom prst="rect">
            <a:avLst/>
          </a:prstGeom>
          <a:noFill/>
          <a:ln>
            <a:noFill/>
          </a:ln>
        </p:spPr>
      </p:pic>
      <p:pic>
        <p:nvPicPr>
          <p:cNvPr id="336" name="Shape 336"/>
          <p:cNvPicPr preferRelativeResize="0"/>
          <p:nvPr/>
        </p:nvPicPr>
        <p:blipFill rotWithShape="1">
          <a:blip r:embed="rId7">
            <a:alphaModFix/>
          </a:blip>
          <a:srcRect b="0" l="0" r="0" t="0"/>
          <a:stretch/>
        </p:blipFill>
        <p:spPr>
          <a:xfrm>
            <a:off x="5357973" y="4463557"/>
            <a:ext cx="3654299" cy="2321999"/>
          </a:xfrm>
          <a:prstGeom prst="rect">
            <a:avLst/>
          </a:prstGeom>
          <a:noFill/>
          <a:ln cap="flat" cmpd="sng" w="28575">
            <a:solidFill>
              <a:schemeClr val="dk2">
                <a:alpha val="0"/>
              </a:schemeClr>
            </a:solidFill>
            <a:prstDash val="solid"/>
            <a:round/>
            <a:headEnd len="med" w="med" type="none"/>
            <a:tailEnd len="med" w="med" type="none"/>
          </a:ln>
        </p:spPr>
      </p:pic>
      <p:pic>
        <p:nvPicPr>
          <p:cNvPr id="337" name="Shape 337"/>
          <p:cNvPicPr preferRelativeResize="0"/>
          <p:nvPr/>
        </p:nvPicPr>
        <p:blipFill rotWithShape="1">
          <a:blip r:embed="rId8">
            <a:alphaModFix/>
          </a:blip>
          <a:srcRect b="0" l="0" r="0" t="0"/>
          <a:stretch/>
        </p:blipFill>
        <p:spPr>
          <a:xfrm>
            <a:off x="7525175" y="1211150"/>
            <a:ext cx="1258498" cy="1258498"/>
          </a:xfrm>
          <a:prstGeom prst="rect">
            <a:avLst/>
          </a:prstGeom>
          <a:noFill/>
          <a:ln>
            <a:noFill/>
          </a:ln>
        </p:spPr>
      </p:pic>
      <p:sp>
        <p:nvSpPr>
          <p:cNvPr id="338" name="Shape 338"/>
          <p:cNvSpPr/>
          <p:nvPr/>
        </p:nvSpPr>
        <p:spPr>
          <a:xfrm>
            <a:off x="5357975" y="4482300"/>
            <a:ext cx="3669599" cy="2321999"/>
          </a:xfrm>
          <a:prstGeom prst="rect">
            <a:avLst/>
          </a:prstGeom>
          <a:noFill/>
          <a:ln cap="flat" cmpd="sng" w="38100">
            <a:solidFill>
              <a:srgbClr val="8CC0EE"/>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39" name="Shape 339"/>
          <p:cNvPicPr preferRelativeResize="0"/>
          <p:nvPr/>
        </p:nvPicPr>
        <p:blipFill rotWithShape="1">
          <a:blip r:embed="rId9">
            <a:alphaModFix/>
          </a:blip>
          <a:srcRect b="0" l="50236" r="0" t="0"/>
          <a:stretch/>
        </p:blipFill>
        <p:spPr>
          <a:xfrm>
            <a:off x="688975" y="3237475"/>
            <a:ext cx="1940374" cy="3043349"/>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id="344" name="Shape 344"/>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45" name="Shape 345"/>
          <p:cNvSpPr txBox="1"/>
          <p:nvPr/>
        </p:nvSpPr>
        <p:spPr>
          <a:xfrm>
            <a:off x="85725" y="1244600"/>
            <a:ext cx="853199" cy="274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sp>
        <p:nvSpPr>
          <p:cNvPr id="346" name="Shape 346"/>
          <p:cNvSpPr txBox="1"/>
          <p:nvPr/>
        </p:nvSpPr>
        <p:spPr>
          <a:xfrm>
            <a:off x="436925" y="3037300"/>
            <a:ext cx="7967400" cy="6396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Appendixes</a:t>
            </a:r>
          </a:p>
        </p:txBody>
      </p:sp>
      <p:sp>
        <p:nvSpPr>
          <p:cNvPr id="347" name="Shape 347"/>
          <p:cNvSpPr txBox="1"/>
          <p:nvPr/>
        </p:nvSpPr>
        <p:spPr>
          <a:xfrm>
            <a:off x="6948575" y="6483750"/>
            <a:ext cx="2139899" cy="304799"/>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pic>
        <p:nvPicPr>
          <p:cNvPr id="352" name="Shape 352"/>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graphicFrame>
        <p:nvGraphicFramePr>
          <p:cNvPr id="353" name="Shape 353"/>
          <p:cNvGraphicFramePr/>
          <p:nvPr/>
        </p:nvGraphicFramePr>
        <p:xfrm>
          <a:off x="441187" y="1174325"/>
          <a:ext cx="3000000" cy="3000000"/>
        </p:xfrm>
        <a:graphic>
          <a:graphicData uri="http://schemas.openxmlformats.org/drawingml/2006/table">
            <a:tbl>
              <a:tblPr>
                <a:noFill/>
                <a:tableStyleId>{356605C9-4DEA-4D36-BD2D-FD2E041389FE}</a:tableStyleId>
              </a:tblPr>
              <a:tblGrid>
                <a:gridCol w="6167350"/>
                <a:gridCol w="1642350"/>
              </a:tblGrid>
              <a:tr h="656875">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rPr>
                        <a:t> Capital required to obtain the positive cash </a:t>
                      </a:r>
                      <a:r>
                        <a:rPr lang="en-US" sz="1800">
                          <a:solidFill>
                            <a:schemeClr val="dk1"/>
                          </a:solidFill>
                        </a:rPr>
                        <a:t>flow</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rPr>
                        <a:t>  $0.45M</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r h="717825">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rPr>
                        <a:t> Capital required to break-even</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rPr>
                        <a:t>  $1.2M</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r>
              <a:tr h="618075">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rPr>
                        <a:t> Initial addressable market</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rPr>
                        <a:t>  $2B / year</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r h="650575">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rPr>
                        <a:t> Total addressable market</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rPr>
                        <a:t>  $10B / year</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r>
              <a:tr h="659975">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rPr>
                        <a:t> Сustomer lifetime value (3-year basis)</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rPr>
                        <a:t>  $280</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r h="633950">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rPr>
                        <a:t> </a:t>
                      </a:r>
                      <a:r>
                        <a:rPr b="1" i="0" lang="en-US" sz="1800" u="none" cap="none" strike="noStrike">
                          <a:solidFill>
                            <a:schemeClr val="dk1"/>
                          </a:solidFill>
                        </a:rPr>
                        <a:t>Payback period</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3CBD39">
                        <a:alpha val="23137"/>
                      </a:srgbClr>
                    </a:solidFill>
                  </a:tcPr>
                </a:tc>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rPr>
                        <a:t>  </a:t>
                      </a:r>
                      <a:r>
                        <a:rPr b="1" i="0" lang="en-US" sz="1800" u="none" cap="none" strike="noStrike">
                          <a:solidFill>
                            <a:schemeClr val="dk1"/>
                          </a:solidFill>
                        </a:rPr>
                        <a:t>3 </a:t>
                      </a:r>
                      <a:r>
                        <a:rPr b="1" lang="en-US" sz="1800" u="none" cap="none" strike="noStrike">
                          <a:solidFill>
                            <a:schemeClr val="dk1"/>
                          </a:solidFill>
                        </a:rPr>
                        <a:t>years</a:t>
                      </a:r>
                    </a:p>
                  </a:txBody>
                  <a:tcPr marT="0" marB="0" marR="0" marL="0" anchor="ctr">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3CBD39">
                        <a:alpha val="23137"/>
                      </a:srgbClr>
                    </a:solidFill>
                  </a:tcPr>
                </a:tc>
              </a:tr>
            </a:tbl>
          </a:graphicData>
        </a:graphic>
      </p:graphicFrame>
      <p:sp>
        <p:nvSpPr>
          <p:cNvPr id="354" name="Shape 354"/>
          <p:cNvSpPr txBox="1"/>
          <p:nvPr/>
        </p:nvSpPr>
        <p:spPr>
          <a:xfrm>
            <a:off x="85725" y="1244600"/>
            <a:ext cx="853199" cy="274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sp>
        <p:nvSpPr>
          <p:cNvPr id="355" name="Shape 355"/>
          <p:cNvSpPr txBox="1"/>
          <p:nvPr/>
        </p:nvSpPr>
        <p:spPr>
          <a:xfrm>
            <a:off x="853400" y="274650"/>
            <a:ext cx="7967400" cy="6396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Financial  Projections</a:t>
            </a:r>
          </a:p>
        </p:txBody>
      </p:sp>
      <p:sp>
        <p:nvSpPr>
          <p:cNvPr id="356" name="Shape 356"/>
          <p:cNvSpPr txBox="1"/>
          <p:nvPr/>
        </p:nvSpPr>
        <p:spPr>
          <a:xfrm>
            <a:off x="441225" y="5582175"/>
            <a:ext cx="8024700" cy="741299"/>
          </a:xfrm>
          <a:prstGeom prst="rect">
            <a:avLst/>
          </a:prstGeom>
          <a:noFill/>
          <a:ln cap="flat" cmpd="sng" w="28575">
            <a:solidFill>
              <a:srgbClr val="6FA8DC"/>
            </a:solidFill>
            <a:prstDash val="solid"/>
            <a:round/>
            <a:headEnd len="med" w="med" type="none"/>
            <a:tailEnd len="med" w="med" type="none"/>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We are </a:t>
            </a:r>
            <a:r>
              <a:rPr b="1" i="0" lang="en-US" sz="1800" u="none" cap="none" strike="noStrike">
                <a:solidFill>
                  <a:schemeClr val="dk1"/>
                </a:solidFill>
                <a:latin typeface="Arial"/>
                <a:ea typeface="Arial"/>
                <a:cs typeface="Arial"/>
                <a:sym typeface="Arial"/>
              </a:rPr>
              <a:t>not</a:t>
            </a:r>
            <a:r>
              <a:rPr b="0" i="0" lang="en-US" sz="1800" u="none" cap="none" strike="noStrike">
                <a:solidFill>
                  <a:schemeClr val="dk1"/>
                </a:solidFill>
                <a:latin typeface="Arial"/>
                <a:ea typeface="Arial"/>
                <a:cs typeface="Arial"/>
                <a:sym typeface="Arial"/>
              </a:rPr>
              <a:t> dreaming up any new market. </a:t>
            </a:r>
          </a:p>
          <a:p>
            <a:pPr indent="0" lvl="0" marL="0" marR="0" rtl="0" algn="l">
              <a:lnSpc>
                <a:spcPct val="115000"/>
              </a:lnSpc>
              <a:spcBef>
                <a:spcPts val="0"/>
              </a:spcBef>
              <a:spcAft>
                <a:spcPts val="0"/>
              </a:spcAft>
              <a:buClr>
                <a:schemeClr val="dk1"/>
              </a:buClr>
              <a:buSzPct val="25000"/>
              <a:buFont typeface="Arial"/>
              <a:buNone/>
            </a:pPr>
            <a:r>
              <a:rPr b="1" i="0" lang="en-US" sz="1800" u="none" cap="none" strike="noStrike">
                <a:solidFill>
                  <a:schemeClr val="dk1"/>
                </a:solidFill>
                <a:latin typeface="Arial"/>
                <a:ea typeface="Arial"/>
                <a:cs typeface="Arial"/>
                <a:sym typeface="Arial"/>
              </a:rPr>
              <a:t>There is</a:t>
            </a:r>
            <a:r>
              <a:rPr b="0" i="0" lang="en-US" sz="1800" u="none" cap="none" strike="noStrike">
                <a:solidFill>
                  <a:schemeClr val="dk1"/>
                </a:solidFill>
                <a:latin typeface="Arial"/>
                <a:ea typeface="Arial"/>
                <a:cs typeface="Arial"/>
                <a:sym typeface="Arial"/>
              </a:rPr>
              <a:t> a huge niche in the B2B segment already, developed and growing.</a:t>
            </a:r>
          </a:p>
        </p:txBody>
      </p:sp>
      <p:sp>
        <p:nvSpPr>
          <p:cNvPr id="357" name="Shape 357"/>
          <p:cNvSpPr txBox="1"/>
          <p:nvPr/>
        </p:nvSpPr>
        <p:spPr>
          <a:xfrm>
            <a:off x="6948575" y="6483750"/>
            <a:ext cx="2139899" cy="304799"/>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Shape 362"/>
          <p:cNvSpPr/>
          <p:nvPr/>
        </p:nvSpPr>
        <p:spPr>
          <a:xfrm>
            <a:off x="497500" y="2021350"/>
            <a:ext cx="2857500" cy="21432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63" name="Shape 363"/>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64" name="Shape 364"/>
          <p:cNvSpPr txBox="1"/>
          <p:nvPr/>
        </p:nvSpPr>
        <p:spPr>
          <a:xfrm>
            <a:off x="85725" y="1244600"/>
            <a:ext cx="853200" cy="274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sp>
        <p:nvSpPr>
          <p:cNvPr id="365" name="Shape 365"/>
          <p:cNvSpPr txBox="1"/>
          <p:nvPr/>
        </p:nvSpPr>
        <p:spPr>
          <a:xfrm>
            <a:off x="853400" y="274650"/>
            <a:ext cx="7967400" cy="6396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TreeTalk </a:t>
            </a:r>
            <a:r>
              <a:rPr lang="en-US" sz="3600">
                <a:solidFill>
                  <a:srgbClr val="083368"/>
                </a:solidFill>
                <a:latin typeface="Helvetica Neue"/>
                <a:ea typeface="Helvetica Neue"/>
                <a:cs typeface="Helvetica Neue"/>
                <a:sym typeface="Helvetica Neue"/>
              </a:rPr>
              <a:t>Road</a:t>
            </a:r>
            <a:r>
              <a:rPr b="0" i="0" lang="en-US" sz="3600" u="none" cap="none" strike="noStrike">
                <a:solidFill>
                  <a:srgbClr val="083368"/>
                </a:solidFill>
                <a:latin typeface="Helvetica Neue"/>
                <a:ea typeface="Helvetica Neue"/>
                <a:cs typeface="Helvetica Neue"/>
                <a:sym typeface="Helvetica Neue"/>
              </a:rPr>
              <a:t> Tests</a:t>
            </a:r>
          </a:p>
        </p:txBody>
      </p:sp>
      <p:sp>
        <p:nvSpPr>
          <p:cNvPr id="366" name="Shape 366"/>
          <p:cNvSpPr txBox="1"/>
          <p:nvPr/>
        </p:nvSpPr>
        <p:spPr>
          <a:xfrm>
            <a:off x="6948575" y="6483750"/>
            <a:ext cx="2139900" cy="304800"/>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sp>
        <p:nvSpPr>
          <p:cNvPr id="367" name="Shape 367"/>
          <p:cNvSpPr txBox="1"/>
          <p:nvPr/>
        </p:nvSpPr>
        <p:spPr>
          <a:xfrm>
            <a:off x="264825" y="6026050"/>
            <a:ext cx="3772500" cy="7089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hlink"/>
              </a:buClr>
              <a:buSzPct val="25000"/>
              <a:buFont typeface="Arial"/>
              <a:buNone/>
            </a:pPr>
            <a:r>
              <a:rPr b="0" i="0" lang="en-US" sz="2400" u="sng" cap="none" strike="noStrike">
                <a:solidFill>
                  <a:schemeClr val="hlink"/>
                </a:solidFill>
                <a:latin typeface="Arial"/>
                <a:ea typeface="Arial"/>
                <a:cs typeface="Arial"/>
                <a:sym typeface="Arial"/>
                <a:hlinkClick r:id="rId4"/>
              </a:rPr>
              <a:t>http://tree-talk.com/wp/</a:t>
            </a:r>
          </a:p>
        </p:txBody>
      </p:sp>
      <p:pic>
        <p:nvPicPr>
          <p:cNvPr id="368" name="Shape 368"/>
          <p:cNvPicPr preferRelativeResize="0"/>
          <p:nvPr/>
        </p:nvPicPr>
        <p:blipFill>
          <a:blip r:embed="rId5">
            <a:alphaModFix/>
          </a:blip>
          <a:stretch>
            <a:fillRect/>
          </a:stretch>
        </p:blipFill>
        <p:spPr>
          <a:xfrm>
            <a:off x="497500" y="2021350"/>
            <a:ext cx="2857500" cy="2238774"/>
          </a:xfrm>
          <a:prstGeom prst="rect">
            <a:avLst/>
          </a:prstGeom>
          <a:noFill/>
          <a:ln cap="flat" cmpd="sng" w="28575">
            <a:solidFill>
              <a:srgbClr val="00A8EE"/>
            </a:solidFill>
            <a:prstDash val="solid"/>
            <a:round/>
            <a:headEnd len="med" w="med" type="none"/>
            <a:tailEnd len="med" w="med" type="none"/>
          </a:ln>
        </p:spPr>
      </p:pic>
      <p:sp>
        <p:nvSpPr>
          <p:cNvPr id="369" name="Shape 369"/>
          <p:cNvSpPr/>
          <p:nvPr/>
        </p:nvSpPr>
        <p:spPr>
          <a:xfrm>
            <a:off x="3702212" y="2273262"/>
            <a:ext cx="4918500" cy="3688800"/>
          </a:xfrm>
          <a:prstGeom prst="rect">
            <a:avLst/>
          </a:prstGeom>
          <a:solidFill>
            <a:schemeClr val="lt2"/>
          </a:solidFill>
          <a:ln cap="flat" cmpd="sng" w="28575">
            <a:solidFill>
              <a:srgbClr val="00A8EE"/>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70" name="Shape 370"/>
          <p:cNvPicPr preferRelativeResize="0"/>
          <p:nvPr/>
        </p:nvPicPr>
        <p:blipFill>
          <a:blip r:embed="rId6">
            <a:alphaModFix/>
          </a:blip>
          <a:stretch>
            <a:fillRect/>
          </a:stretch>
        </p:blipFill>
        <p:spPr>
          <a:xfrm>
            <a:off x="3702225" y="2273221"/>
            <a:ext cx="4918474" cy="3688874"/>
          </a:xfrm>
          <a:prstGeom prst="rect">
            <a:avLst/>
          </a:prstGeom>
          <a:noFill/>
          <a:ln cap="flat" cmpd="sng" w="38100">
            <a:solidFill>
              <a:srgbClr val="00A8EE"/>
            </a:solidFill>
            <a:prstDash val="solid"/>
            <a:round/>
            <a:headEnd len="med" w="med" type="none"/>
            <a:tailEnd len="med" w="med" type="none"/>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pic>
        <p:nvPicPr>
          <p:cNvPr id="375" name="Shape 375"/>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76" name="Shape 376"/>
          <p:cNvSpPr txBox="1"/>
          <p:nvPr/>
        </p:nvSpPr>
        <p:spPr>
          <a:xfrm>
            <a:off x="85725" y="1244600"/>
            <a:ext cx="853199" cy="274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sp>
        <p:nvSpPr>
          <p:cNvPr id="377" name="Shape 377"/>
          <p:cNvSpPr txBox="1"/>
          <p:nvPr/>
        </p:nvSpPr>
        <p:spPr>
          <a:xfrm>
            <a:off x="853400" y="204675"/>
            <a:ext cx="7967400" cy="6396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TreeTalk   Leaflet / Projected Prices</a:t>
            </a:r>
          </a:p>
        </p:txBody>
      </p:sp>
      <p:sp>
        <p:nvSpPr>
          <p:cNvPr id="378" name="Shape 378"/>
          <p:cNvSpPr txBox="1"/>
          <p:nvPr/>
        </p:nvSpPr>
        <p:spPr>
          <a:xfrm>
            <a:off x="6948575" y="6483750"/>
            <a:ext cx="2139899" cy="304799"/>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379" name="Shape 379"/>
          <p:cNvPicPr preferRelativeResize="0"/>
          <p:nvPr/>
        </p:nvPicPr>
        <p:blipFill rotWithShape="1">
          <a:blip r:embed="rId4">
            <a:alphaModFix/>
          </a:blip>
          <a:srcRect b="0" l="0" r="0" t="0"/>
          <a:stretch/>
        </p:blipFill>
        <p:spPr>
          <a:xfrm>
            <a:off x="790335" y="844275"/>
            <a:ext cx="8093537" cy="5739523"/>
          </a:xfrm>
          <a:prstGeom prst="rect">
            <a:avLst/>
          </a:prstGeom>
          <a:noFill/>
          <a:ln>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id="384" name="Shape 384"/>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85" name="Shape 385"/>
          <p:cNvSpPr txBox="1"/>
          <p:nvPr/>
        </p:nvSpPr>
        <p:spPr>
          <a:xfrm>
            <a:off x="85725" y="1244600"/>
            <a:ext cx="853199" cy="274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sp>
        <p:nvSpPr>
          <p:cNvPr id="386" name="Shape 386"/>
          <p:cNvSpPr txBox="1"/>
          <p:nvPr/>
        </p:nvSpPr>
        <p:spPr>
          <a:xfrm>
            <a:off x="853400" y="274650"/>
            <a:ext cx="7967400" cy="6396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TreeTalk Winter Tests</a:t>
            </a:r>
          </a:p>
        </p:txBody>
      </p:sp>
      <p:sp>
        <p:nvSpPr>
          <p:cNvPr id="387" name="Shape 387"/>
          <p:cNvSpPr txBox="1"/>
          <p:nvPr/>
        </p:nvSpPr>
        <p:spPr>
          <a:xfrm>
            <a:off x="6948575" y="6483750"/>
            <a:ext cx="2139899" cy="304799"/>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388" name="Shape 388"/>
          <p:cNvPicPr preferRelativeResize="0"/>
          <p:nvPr/>
        </p:nvPicPr>
        <p:blipFill rotWithShape="1">
          <a:blip r:embed="rId4">
            <a:alphaModFix/>
          </a:blip>
          <a:srcRect b="0" l="0" r="0" t="0"/>
          <a:stretch/>
        </p:blipFill>
        <p:spPr>
          <a:xfrm>
            <a:off x="4114425" y="2953974"/>
            <a:ext cx="4706374" cy="3529773"/>
          </a:xfrm>
          <a:prstGeom prst="rect">
            <a:avLst/>
          </a:prstGeom>
          <a:noFill/>
          <a:ln cap="flat" cmpd="sng" w="28575">
            <a:solidFill>
              <a:srgbClr val="4A86E8"/>
            </a:solidFill>
            <a:prstDash val="solid"/>
            <a:round/>
            <a:headEnd len="med" w="med" type="none"/>
            <a:tailEnd len="med" w="med" type="none"/>
          </a:ln>
        </p:spPr>
      </p:pic>
      <p:pic>
        <p:nvPicPr>
          <p:cNvPr id="389" name="Shape 389"/>
          <p:cNvPicPr preferRelativeResize="0"/>
          <p:nvPr/>
        </p:nvPicPr>
        <p:blipFill rotWithShape="1">
          <a:blip r:embed="rId5">
            <a:alphaModFix/>
          </a:blip>
          <a:srcRect b="0" l="0" r="0" t="0"/>
          <a:stretch/>
        </p:blipFill>
        <p:spPr>
          <a:xfrm>
            <a:off x="2476100" y="4494025"/>
            <a:ext cx="1428749" cy="1428749"/>
          </a:xfrm>
          <a:prstGeom prst="rect">
            <a:avLst/>
          </a:prstGeom>
          <a:noFill/>
          <a:ln cap="flat" cmpd="sng" w="28575">
            <a:solidFill>
              <a:srgbClr val="4A86E8"/>
            </a:solidFill>
            <a:prstDash val="solid"/>
            <a:round/>
            <a:headEnd len="med" w="med" type="none"/>
            <a:tailEnd len="med" w="med" type="none"/>
          </a:ln>
        </p:spPr>
      </p:pic>
      <p:pic>
        <p:nvPicPr>
          <p:cNvPr id="390" name="Shape 390"/>
          <p:cNvPicPr preferRelativeResize="0"/>
          <p:nvPr/>
        </p:nvPicPr>
        <p:blipFill rotWithShape="1">
          <a:blip r:embed="rId6">
            <a:alphaModFix/>
          </a:blip>
          <a:srcRect b="0" l="0" r="0" t="0"/>
          <a:stretch/>
        </p:blipFill>
        <p:spPr>
          <a:xfrm>
            <a:off x="653637" y="1244600"/>
            <a:ext cx="4316324" cy="3057399"/>
          </a:xfrm>
          <a:prstGeom prst="rect">
            <a:avLst/>
          </a:prstGeom>
          <a:noFill/>
          <a:ln cap="flat" cmpd="sng" w="28575">
            <a:solidFill>
              <a:srgbClr val="4A86E8"/>
            </a:solidFill>
            <a:prstDash val="solid"/>
            <a:round/>
            <a:headEnd len="med" w="med" type="none"/>
            <a:tailEnd len="med" w="med" type="none"/>
          </a:ln>
        </p:spPr>
      </p:pic>
      <p:pic>
        <p:nvPicPr>
          <p:cNvPr id="391" name="Shape 391"/>
          <p:cNvPicPr preferRelativeResize="0"/>
          <p:nvPr/>
        </p:nvPicPr>
        <p:blipFill rotWithShape="1">
          <a:blip r:embed="rId7">
            <a:alphaModFix/>
          </a:blip>
          <a:srcRect b="0" l="0" r="0" t="0"/>
          <a:stretch/>
        </p:blipFill>
        <p:spPr>
          <a:xfrm>
            <a:off x="5602125" y="1044075"/>
            <a:ext cx="2646000" cy="1984499"/>
          </a:xfrm>
          <a:prstGeom prst="rect">
            <a:avLst/>
          </a:prstGeom>
          <a:noFill/>
          <a:ln cap="flat" cmpd="sng" w="28575">
            <a:solidFill>
              <a:srgbClr val="4A86E8"/>
            </a:solidFill>
            <a:prstDash val="solid"/>
            <a:round/>
            <a:headEnd len="med" w="med" type="none"/>
            <a:tailEnd len="med" w="med" type="none"/>
          </a:ln>
        </p:spPr>
      </p:pic>
      <p:sp>
        <p:nvSpPr>
          <p:cNvPr id="392" name="Shape 392"/>
          <p:cNvSpPr txBox="1"/>
          <p:nvPr/>
        </p:nvSpPr>
        <p:spPr>
          <a:xfrm>
            <a:off x="264825" y="6026050"/>
            <a:ext cx="3772500" cy="7089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hlink"/>
              </a:buClr>
              <a:buSzPct val="25000"/>
              <a:buFont typeface="Arial"/>
              <a:buNone/>
            </a:pPr>
            <a:r>
              <a:rPr b="0" i="0" lang="en-US" sz="2400" u="sng" cap="none" strike="noStrike">
                <a:solidFill>
                  <a:schemeClr val="hlink"/>
                </a:solidFill>
                <a:latin typeface="Arial"/>
                <a:ea typeface="Arial"/>
                <a:cs typeface="Arial"/>
                <a:sym typeface="Arial"/>
                <a:hlinkClick r:id="rId8"/>
              </a:rPr>
              <a:t>http://tree-talk.com/wp/</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Shape 397"/>
          <p:cNvSpPr/>
          <p:nvPr/>
        </p:nvSpPr>
        <p:spPr>
          <a:xfrm>
            <a:off x="468125" y="1087450"/>
            <a:ext cx="4384500" cy="3288299"/>
          </a:xfrm>
          <a:prstGeom prst="rect">
            <a:avLst/>
          </a:prstGeom>
          <a:noFill/>
          <a:ln cap="flat" cmpd="sng" w="28575">
            <a:solidFill>
              <a:srgbClr val="4A86E8"/>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98" name="Shape 398"/>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99" name="Shape 399"/>
          <p:cNvSpPr txBox="1"/>
          <p:nvPr/>
        </p:nvSpPr>
        <p:spPr>
          <a:xfrm>
            <a:off x="85725" y="1244600"/>
            <a:ext cx="853199" cy="274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sp>
        <p:nvSpPr>
          <p:cNvPr id="400" name="Shape 400"/>
          <p:cNvSpPr txBox="1"/>
          <p:nvPr/>
        </p:nvSpPr>
        <p:spPr>
          <a:xfrm>
            <a:off x="853400" y="274650"/>
            <a:ext cx="7967400" cy="6396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TreeTalk on #KEF2016</a:t>
            </a:r>
          </a:p>
        </p:txBody>
      </p:sp>
      <p:sp>
        <p:nvSpPr>
          <p:cNvPr id="401" name="Shape 401"/>
          <p:cNvSpPr txBox="1"/>
          <p:nvPr/>
        </p:nvSpPr>
        <p:spPr>
          <a:xfrm>
            <a:off x="6948575" y="6483750"/>
            <a:ext cx="2139899" cy="304799"/>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402" name="Shape 402"/>
          <p:cNvPicPr preferRelativeResize="0"/>
          <p:nvPr/>
        </p:nvPicPr>
        <p:blipFill rotWithShape="1">
          <a:blip r:embed="rId4">
            <a:alphaModFix/>
          </a:blip>
          <a:srcRect b="0" l="0" r="0" t="0"/>
          <a:stretch/>
        </p:blipFill>
        <p:spPr>
          <a:xfrm>
            <a:off x="468125" y="1087450"/>
            <a:ext cx="4384549" cy="3288424"/>
          </a:xfrm>
          <a:prstGeom prst="rect">
            <a:avLst/>
          </a:prstGeom>
          <a:noFill/>
          <a:ln cap="flat" cmpd="sng" w="19050">
            <a:solidFill>
              <a:srgbClr val="4A86E8"/>
            </a:solidFill>
            <a:prstDash val="solid"/>
            <a:round/>
            <a:headEnd len="med" w="med" type="none"/>
            <a:tailEnd len="med" w="med" type="none"/>
          </a:ln>
        </p:spPr>
      </p:pic>
      <p:pic>
        <p:nvPicPr>
          <p:cNvPr id="403" name="Shape 403"/>
          <p:cNvPicPr preferRelativeResize="0"/>
          <p:nvPr/>
        </p:nvPicPr>
        <p:blipFill rotWithShape="1">
          <a:blip r:embed="rId5">
            <a:alphaModFix/>
          </a:blip>
          <a:srcRect b="0" l="0" r="0" t="0"/>
          <a:stretch/>
        </p:blipFill>
        <p:spPr>
          <a:xfrm>
            <a:off x="3826200" y="3621900"/>
            <a:ext cx="4849698" cy="2727949"/>
          </a:xfrm>
          <a:prstGeom prst="rect">
            <a:avLst/>
          </a:prstGeom>
          <a:noFill/>
          <a:ln>
            <a:noFill/>
          </a:ln>
        </p:spPr>
      </p:pic>
      <p:sp>
        <p:nvSpPr>
          <p:cNvPr id="404" name="Shape 404"/>
          <p:cNvSpPr/>
          <p:nvPr/>
        </p:nvSpPr>
        <p:spPr>
          <a:xfrm>
            <a:off x="3811300" y="3617275"/>
            <a:ext cx="4879500" cy="2737200"/>
          </a:xfrm>
          <a:prstGeom prst="rect">
            <a:avLst/>
          </a:prstGeom>
          <a:noFill/>
          <a:ln cap="flat" cmpd="sng" w="28575">
            <a:solidFill>
              <a:srgbClr val="4A86E8"/>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5" name="Shape 405"/>
          <p:cNvSpPr txBox="1"/>
          <p:nvPr/>
        </p:nvSpPr>
        <p:spPr>
          <a:xfrm>
            <a:off x="5193100" y="1244600"/>
            <a:ext cx="3497699" cy="8618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hlink"/>
              </a:buClr>
              <a:buSzPct val="25000"/>
              <a:buFont typeface="Arial"/>
              <a:buNone/>
            </a:pPr>
            <a:r>
              <a:rPr b="0" i="0" lang="en-US" sz="2400" u="sng" cap="none" strike="noStrike">
                <a:solidFill>
                  <a:schemeClr val="hlink"/>
                </a:solidFill>
                <a:latin typeface="Arial"/>
                <a:ea typeface="Arial"/>
                <a:cs typeface="Arial"/>
                <a:sym typeface="Arial"/>
                <a:hlinkClick r:id="rId6"/>
              </a:rPr>
              <a:t>http://tree-talk.com/wp/</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Shape 58"/>
          <p:cNvSpPr txBox="1"/>
          <p:nvPr/>
        </p:nvSpPr>
        <p:spPr>
          <a:xfrm>
            <a:off x="5350500" y="933975"/>
            <a:ext cx="3598798" cy="3593700"/>
          </a:xfrm>
          <a:prstGeom prst="rect">
            <a:avLst/>
          </a:prstGeom>
          <a:solidFill>
            <a:srgbClr val="3CBD39">
              <a:alpha val="6274"/>
            </a:srgbClr>
          </a:solidFill>
          <a:ln cap="flat" cmpd="sng" w="25400">
            <a:solidFill>
              <a:srgbClr val="3CBD39"/>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59" name="Shape 59"/>
          <p:cNvSpPr txBox="1"/>
          <p:nvPr/>
        </p:nvSpPr>
        <p:spPr>
          <a:xfrm>
            <a:off x="3314832" y="3054233"/>
            <a:ext cx="1691100" cy="1484100"/>
          </a:xfrm>
          <a:prstGeom prst="rect">
            <a:avLst/>
          </a:prstGeom>
          <a:solidFill>
            <a:srgbClr val="3CBD39">
              <a:alpha val="60392"/>
            </a:srgbClr>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Operator</a:t>
            </a:r>
            <a:r>
              <a:rPr b="0" i="0" lang="en-US" sz="1400" u="none" cap="none" strike="noStrike">
                <a:solidFill>
                  <a:srgbClr val="000000"/>
                </a:solidFill>
                <a:latin typeface="Helvetica Neue"/>
                <a:ea typeface="Helvetica Neue"/>
                <a:cs typeface="Helvetica Neue"/>
                <a:sym typeface="Helvetica Neue"/>
              </a:rPr>
              <a:t> </a:t>
            </a:r>
          </a:p>
          <a:p>
            <a:pPr indent="0" lvl="0" marL="0" marR="0" rtl="0" algn="l">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software</a:t>
            </a:r>
          </a:p>
        </p:txBody>
      </p:sp>
      <p:pic>
        <p:nvPicPr>
          <p:cNvPr id="60" name="Shape 60"/>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61" name="Shape 61"/>
          <p:cNvSpPr txBox="1"/>
          <p:nvPr/>
        </p:nvSpPr>
        <p:spPr>
          <a:xfrm>
            <a:off x="895350" y="61050"/>
            <a:ext cx="7932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200" u="none" cap="none" strike="noStrike">
                <a:solidFill>
                  <a:srgbClr val="083368"/>
                </a:solidFill>
                <a:latin typeface="Helvetica Neue"/>
                <a:ea typeface="Helvetica Neue"/>
                <a:cs typeface="Helvetica Neue"/>
                <a:sym typeface="Helvetica Neue"/>
              </a:rPr>
              <a:t>TreeTalk Telecommunications Ecosystem</a:t>
            </a:r>
          </a:p>
        </p:txBody>
      </p:sp>
      <p:pic>
        <p:nvPicPr>
          <p:cNvPr id="62" name="Shape 62"/>
          <p:cNvPicPr preferRelativeResize="0"/>
          <p:nvPr/>
        </p:nvPicPr>
        <p:blipFill rotWithShape="1">
          <a:blip r:embed="rId4">
            <a:alphaModFix/>
          </a:blip>
          <a:srcRect b="0" l="0" r="0" t="0"/>
          <a:stretch/>
        </p:blipFill>
        <p:spPr>
          <a:xfrm>
            <a:off x="1519845" y="1270000"/>
            <a:ext cx="1787399" cy="1814399"/>
          </a:xfrm>
          <a:prstGeom prst="rect">
            <a:avLst/>
          </a:prstGeom>
          <a:noFill/>
          <a:ln>
            <a:noFill/>
          </a:ln>
        </p:spPr>
      </p:pic>
      <p:sp>
        <p:nvSpPr>
          <p:cNvPr id="63" name="Shape 63"/>
          <p:cNvSpPr txBox="1"/>
          <p:nvPr/>
        </p:nvSpPr>
        <p:spPr>
          <a:xfrm>
            <a:off x="1302358" y="1625600"/>
            <a:ext cx="2233499" cy="863700"/>
          </a:xfrm>
          <a:prstGeom prst="rect">
            <a:avLst/>
          </a:prstGeom>
          <a:solidFill>
            <a:srgbClr val="3CBD39">
              <a:alpha val="60392"/>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800" u="none" cap="none" strike="noStrike">
                <a:solidFill>
                  <a:schemeClr val="dk1"/>
                </a:solidFill>
                <a:latin typeface="Helvetica Neue"/>
                <a:ea typeface="Helvetica Neue"/>
                <a:cs typeface="Helvetica Neue"/>
                <a:sym typeface="Helvetica Neue"/>
              </a:rPr>
              <a:t>WIRELESS   DATA NETWORKS</a:t>
            </a:r>
          </a:p>
        </p:txBody>
      </p:sp>
      <p:sp>
        <p:nvSpPr>
          <p:cNvPr id="64" name="Shape 64"/>
          <p:cNvSpPr txBox="1"/>
          <p:nvPr/>
        </p:nvSpPr>
        <p:spPr>
          <a:xfrm>
            <a:off x="219409" y="3391125"/>
            <a:ext cx="1152600" cy="1248600"/>
          </a:xfrm>
          <a:prstGeom prst="rect">
            <a:avLst/>
          </a:prstGeom>
          <a:solidFill>
            <a:srgbClr val="3CBD39">
              <a:alpha val="60392"/>
            </a:srgbClr>
          </a:solid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Terminals</a:t>
            </a:r>
          </a:p>
        </p:txBody>
      </p:sp>
      <p:sp>
        <p:nvSpPr>
          <p:cNvPr id="65" name="Shape 65"/>
          <p:cNvSpPr txBox="1"/>
          <p:nvPr/>
        </p:nvSpPr>
        <p:spPr>
          <a:xfrm>
            <a:off x="875808" y="5237648"/>
            <a:ext cx="1547099" cy="1356900"/>
          </a:xfrm>
          <a:prstGeom prst="rect">
            <a:avLst/>
          </a:prstGeom>
          <a:solidFill>
            <a:srgbClr val="3CBD39">
              <a:alpha val="60392"/>
            </a:srgbClr>
          </a:solid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Control</a:t>
            </a:r>
          </a:p>
          <a:p>
            <a:pPr indent="0" lvl="0" marL="0" marR="0" rtl="0" algn="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app</a:t>
            </a:r>
          </a:p>
        </p:txBody>
      </p:sp>
      <p:sp>
        <p:nvSpPr>
          <p:cNvPr id="66" name="Shape 66"/>
          <p:cNvSpPr txBox="1"/>
          <p:nvPr/>
        </p:nvSpPr>
        <p:spPr>
          <a:xfrm>
            <a:off x="2701683" y="5180000"/>
            <a:ext cx="1295400" cy="1414500"/>
          </a:xfrm>
          <a:prstGeom prst="rect">
            <a:avLst/>
          </a:prstGeom>
          <a:solidFill>
            <a:srgbClr val="3CBD39">
              <a:alpha val="60392"/>
            </a:srgbClr>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Mobile </a:t>
            </a:r>
          </a:p>
          <a:p>
            <a:pPr indent="0" lvl="0" marL="0" marR="0" rtl="0" algn="l">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app</a:t>
            </a:r>
          </a:p>
        </p:txBody>
      </p:sp>
      <p:cxnSp>
        <p:nvCxnSpPr>
          <p:cNvPr id="67" name="Shape 67"/>
          <p:cNvCxnSpPr>
            <a:stCxn id="59" idx="1"/>
          </p:cNvCxnSpPr>
          <p:nvPr/>
        </p:nvCxnSpPr>
        <p:spPr>
          <a:xfrm rot="10800000">
            <a:off x="3004032" y="3160284"/>
            <a:ext cx="310800" cy="636000"/>
          </a:xfrm>
          <a:prstGeom prst="straightConnector1">
            <a:avLst/>
          </a:prstGeom>
          <a:noFill/>
          <a:ln cap="flat" cmpd="sng" w="19050">
            <a:solidFill>
              <a:srgbClr val="3CBD39"/>
            </a:solidFill>
            <a:prstDash val="solid"/>
            <a:miter/>
            <a:headEnd len="med" w="med" type="none"/>
            <a:tailEnd len="lg" w="lg" type="triangle"/>
          </a:ln>
        </p:spPr>
      </p:cxnSp>
      <p:cxnSp>
        <p:nvCxnSpPr>
          <p:cNvPr id="68" name="Shape 68"/>
          <p:cNvCxnSpPr>
            <a:stCxn id="64" idx="3"/>
          </p:cNvCxnSpPr>
          <p:nvPr/>
        </p:nvCxnSpPr>
        <p:spPr>
          <a:xfrm flipH="1" rot="10800000">
            <a:off x="1372009" y="3239625"/>
            <a:ext cx="486600" cy="775800"/>
          </a:xfrm>
          <a:prstGeom prst="straightConnector1">
            <a:avLst/>
          </a:prstGeom>
          <a:noFill/>
          <a:ln cap="flat" cmpd="sng" w="19050">
            <a:solidFill>
              <a:srgbClr val="3CBD39"/>
            </a:solidFill>
            <a:prstDash val="solid"/>
            <a:miter/>
            <a:headEnd len="med" w="med" type="none"/>
            <a:tailEnd len="lg" w="lg" type="triangle"/>
          </a:ln>
        </p:spPr>
      </p:cxnSp>
      <p:cxnSp>
        <p:nvCxnSpPr>
          <p:cNvPr id="69" name="Shape 69"/>
          <p:cNvCxnSpPr/>
          <p:nvPr/>
        </p:nvCxnSpPr>
        <p:spPr>
          <a:xfrm flipH="1" rot="10800000">
            <a:off x="1975933" y="3566573"/>
            <a:ext cx="264600" cy="1619700"/>
          </a:xfrm>
          <a:prstGeom prst="straightConnector1">
            <a:avLst/>
          </a:prstGeom>
          <a:noFill/>
          <a:ln cap="flat" cmpd="sng" w="19050">
            <a:solidFill>
              <a:srgbClr val="3CBD39"/>
            </a:solidFill>
            <a:prstDash val="solid"/>
            <a:miter/>
            <a:headEnd len="med" w="med" type="none"/>
            <a:tailEnd len="lg" w="lg" type="triangle"/>
          </a:ln>
        </p:spPr>
      </p:cxnSp>
      <p:cxnSp>
        <p:nvCxnSpPr>
          <p:cNvPr id="70" name="Shape 70"/>
          <p:cNvCxnSpPr/>
          <p:nvPr/>
        </p:nvCxnSpPr>
        <p:spPr>
          <a:xfrm rot="10800000">
            <a:off x="2705883" y="3643997"/>
            <a:ext cx="329100" cy="1470299"/>
          </a:xfrm>
          <a:prstGeom prst="straightConnector1">
            <a:avLst/>
          </a:prstGeom>
          <a:noFill/>
          <a:ln cap="flat" cmpd="sng" w="19050">
            <a:solidFill>
              <a:srgbClr val="3CBD39"/>
            </a:solidFill>
            <a:prstDash val="solid"/>
            <a:miter/>
            <a:headEnd len="med" w="med" type="none"/>
            <a:tailEnd len="lg" w="lg" type="triangle"/>
          </a:ln>
        </p:spPr>
      </p:cxnSp>
      <p:pic>
        <p:nvPicPr>
          <p:cNvPr id="71" name="Shape 71"/>
          <p:cNvPicPr preferRelativeResize="0"/>
          <p:nvPr/>
        </p:nvPicPr>
        <p:blipFill rotWithShape="1">
          <a:blip r:embed="rId5">
            <a:alphaModFix/>
          </a:blip>
          <a:srcRect b="0" l="0" r="0" t="0"/>
          <a:stretch/>
        </p:blipFill>
        <p:spPr>
          <a:xfrm>
            <a:off x="318067" y="3736162"/>
            <a:ext cx="936600" cy="349200"/>
          </a:xfrm>
          <a:prstGeom prst="rect">
            <a:avLst/>
          </a:prstGeom>
          <a:noFill/>
          <a:ln>
            <a:noFill/>
          </a:ln>
        </p:spPr>
      </p:pic>
      <p:pic>
        <p:nvPicPr>
          <p:cNvPr id="72" name="Shape 72"/>
          <p:cNvPicPr preferRelativeResize="0"/>
          <p:nvPr/>
        </p:nvPicPr>
        <p:blipFill rotWithShape="1">
          <a:blip r:embed="rId5">
            <a:alphaModFix/>
          </a:blip>
          <a:srcRect b="0" l="0" r="0" t="0"/>
          <a:stretch/>
        </p:blipFill>
        <p:spPr>
          <a:xfrm>
            <a:off x="327392" y="4204950"/>
            <a:ext cx="936600" cy="347700"/>
          </a:xfrm>
          <a:prstGeom prst="rect">
            <a:avLst/>
          </a:prstGeom>
          <a:noFill/>
          <a:ln>
            <a:noFill/>
          </a:ln>
        </p:spPr>
      </p:pic>
      <p:cxnSp>
        <p:nvCxnSpPr>
          <p:cNvPr id="73" name="Shape 73"/>
          <p:cNvCxnSpPr/>
          <p:nvPr/>
        </p:nvCxnSpPr>
        <p:spPr>
          <a:xfrm rot="10800000">
            <a:off x="3605822" y="2136775"/>
            <a:ext cx="1646399" cy="0"/>
          </a:xfrm>
          <a:prstGeom prst="straightConnector1">
            <a:avLst/>
          </a:prstGeom>
          <a:noFill/>
          <a:ln cap="flat" cmpd="sng" w="19050">
            <a:solidFill>
              <a:srgbClr val="3CBD39"/>
            </a:solidFill>
            <a:prstDash val="solid"/>
            <a:miter/>
            <a:headEnd len="med" w="med" type="none"/>
            <a:tailEnd len="lg" w="lg" type="triangle"/>
          </a:ln>
        </p:spPr>
      </p:cxnSp>
      <p:cxnSp>
        <p:nvCxnSpPr>
          <p:cNvPr id="74" name="Shape 74"/>
          <p:cNvCxnSpPr/>
          <p:nvPr/>
        </p:nvCxnSpPr>
        <p:spPr>
          <a:xfrm rot="10800000">
            <a:off x="3607923" y="2281324"/>
            <a:ext cx="1644298" cy="1500"/>
          </a:xfrm>
          <a:prstGeom prst="straightConnector1">
            <a:avLst/>
          </a:prstGeom>
          <a:noFill/>
          <a:ln cap="flat" cmpd="sng" w="19050">
            <a:solidFill>
              <a:srgbClr val="3CBD39"/>
            </a:solidFill>
            <a:prstDash val="solid"/>
            <a:miter/>
            <a:headEnd len="lg" w="lg" type="triangle"/>
            <a:tailEnd len="med" w="med" type="none"/>
          </a:ln>
        </p:spPr>
      </p:cxnSp>
      <p:grpSp>
        <p:nvGrpSpPr>
          <p:cNvPr id="75" name="Shape 75"/>
          <p:cNvGrpSpPr/>
          <p:nvPr/>
        </p:nvGrpSpPr>
        <p:grpSpPr>
          <a:xfrm>
            <a:off x="5485482" y="1638187"/>
            <a:ext cx="2114501" cy="790500"/>
            <a:chOff x="5485482" y="1638187"/>
            <a:chExt cx="2114501" cy="790500"/>
          </a:xfrm>
        </p:grpSpPr>
        <p:sp>
          <p:nvSpPr>
            <p:cNvPr id="76" name="Shape 76"/>
            <p:cNvSpPr txBox="1"/>
            <p:nvPr/>
          </p:nvSpPr>
          <p:spPr>
            <a:xfrm>
              <a:off x="5485482" y="1746133"/>
              <a:ext cx="1279498" cy="574799"/>
            </a:xfrm>
            <a:prstGeom prst="rect">
              <a:avLst/>
            </a:prstGeom>
            <a:solidFill>
              <a:srgbClr val="3CBD39">
                <a:alpha val="60392"/>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Address</a:t>
              </a:r>
            </a:p>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server</a:t>
              </a:r>
            </a:p>
          </p:txBody>
        </p:sp>
        <p:pic>
          <p:nvPicPr>
            <p:cNvPr id="77" name="Shape 77"/>
            <p:cNvPicPr preferRelativeResize="0"/>
            <p:nvPr/>
          </p:nvPicPr>
          <p:blipFill rotWithShape="1">
            <a:blip r:embed="rId6">
              <a:alphaModFix/>
            </a:blip>
            <a:srcRect b="0" l="0" r="0" t="0"/>
            <a:stretch/>
          </p:blipFill>
          <p:spPr>
            <a:xfrm>
              <a:off x="6564984" y="1638187"/>
              <a:ext cx="1034999" cy="790500"/>
            </a:xfrm>
            <a:prstGeom prst="rect">
              <a:avLst/>
            </a:prstGeom>
            <a:noFill/>
            <a:ln>
              <a:noFill/>
            </a:ln>
          </p:spPr>
        </p:pic>
      </p:grpSp>
      <p:grpSp>
        <p:nvGrpSpPr>
          <p:cNvPr id="78" name="Shape 78"/>
          <p:cNvGrpSpPr/>
          <p:nvPr/>
        </p:nvGrpSpPr>
        <p:grpSpPr>
          <a:xfrm>
            <a:off x="5485482" y="3511437"/>
            <a:ext cx="2114501" cy="790500"/>
            <a:chOff x="5485482" y="3511437"/>
            <a:chExt cx="2114501" cy="790500"/>
          </a:xfrm>
        </p:grpSpPr>
        <p:sp>
          <p:nvSpPr>
            <p:cNvPr id="79" name="Shape 79"/>
            <p:cNvSpPr txBox="1"/>
            <p:nvPr/>
          </p:nvSpPr>
          <p:spPr>
            <a:xfrm>
              <a:off x="5485482" y="3619387"/>
              <a:ext cx="1280997" cy="574799"/>
            </a:xfrm>
            <a:prstGeom prst="rect">
              <a:avLst/>
            </a:prstGeom>
            <a:solidFill>
              <a:srgbClr val="3CBD39">
                <a:alpha val="60392"/>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Routing</a:t>
              </a:r>
            </a:p>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servers</a:t>
              </a:r>
            </a:p>
          </p:txBody>
        </p:sp>
        <p:pic>
          <p:nvPicPr>
            <p:cNvPr id="80" name="Shape 80"/>
            <p:cNvPicPr preferRelativeResize="0"/>
            <p:nvPr/>
          </p:nvPicPr>
          <p:blipFill rotWithShape="1">
            <a:blip r:embed="rId6">
              <a:alphaModFix/>
            </a:blip>
            <a:srcRect b="0" l="0" r="0" t="0"/>
            <a:stretch/>
          </p:blipFill>
          <p:spPr>
            <a:xfrm>
              <a:off x="6564984" y="3511437"/>
              <a:ext cx="1034999" cy="790500"/>
            </a:xfrm>
            <a:prstGeom prst="rect">
              <a:avLst/>
            </a:prstGeom>
            <a:noFill/>
            <a:ln>
              <a:noFill/>
            </a:ln>
          </p:spPr>
        </p:pic>
      </p:grpSp>
      <p:grpSp>
        <p:nvGrpSpPr>
          <p:cNvPr id="81" name="Shape 81"/>
          <p:cNvGrpSpPr/>
          <p:nvPr/>
        </p:nvGrpSpPr>
        <p:grpSpPr>
          <a:xfrm>
            <a:off x="5485482" y="2574808"/>
            <a:ext cx="2114501" cy="790500"/>
            <a:chOff x="5485482" y="2574808"/>
            <a:chExt cx="2114501" cy="790500"/>
          </a:xfrm>
        </p:grpSpPr>
        <p:sp>
          <p:nvSpPr>
            <p:cNvPr id="82" name="Shape 82"/>
            <p:cNvSpPr txBox="1"/>
            <p:nvPr/>
          </p:nvSpPr>
          <p:spPr>
            <a:xfrm>
              <a:off x="5485482" y="2673233"/>
              <a:ext cx="1279498" cy="574799"/>
            </a:xfrm>
            <a:prstGeom prst="rect">
              <a:avLst/>
            </a:prstGeom>
            <a:solidFill>
              <a:srgbClr val="3CBD39">
                <a:alpha val="60392"/>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Central</a:t>
              </a:r>
            </a:p>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server</a:t>
              </a:r>
            </a:p>
          </p:txBody>
        </p:sp>
        <p:pic>
          <p:nvPicPr>
            <p:cNvPr id="83" name="Shape 83"/>
            <p:cNvPicPr preferRelativeResize="0"/>
            <p:nvPr/>
          </p:nvPicPr>
          <p:blipFill rotWithShape="1">
            <a:blip r:embed="rId6">
              <a:alphaModFix/>
            </a:blip>
            <a:srcRect b="0" l="0" r="0" t="0"/>
            <a:stretch/>
          </p:blipFill>
          <p:spPr>
            <a:xfrm>
              <a:off x="6564984" y="2574808"/>
              <a:ext cx="1034999" cy="790500"/>
            </a:xfrm>
            <a:prstGeom prst="rect">
              <a:avLst/>
            </a:prstGeom>
            <a:noFill/>
            <a:ln>
              <a:noFill/>
            </a:ln>
          </p:spPr>
        </p:pic>
      </p:grpSp>
      <p:sp>
        <p:nvSpPr>
          <p:cNvPr id="84" name="Shape 84"/>
          <p:cNvSpPr txBox="1"/>
          <p:nvPr/>
        </p:nvSpPr>
        <p:spPr>
          <a:xfrm>
            <a:off x="8076284" y="2717683"/>
            <a:ext cx="777898" cy="574799"/>
          </a:xfrm>
          <a:prstGeom prst="rect">
            <a:avLst/>
          </a:prstGeom>
          <a:solidFill>
            <a:srgbClr val="3CBD39">
              <a:alpha val="60392"/>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WEB</a:t>
            </a:r>
          </a:p>
          <a:p>
            <a:pPr indent="0" lvl="0" marL="0" marR="0" rtl="0" algn="ctr">
              <a:lnSpc>
                <a:spcPct val="100000"/>
              </a:lnSpc>
              <a:spcBef>
                <a:spcPts val="0"/>
              </a:spcBef>
              <a:spcAft>
                <a:spcPts val="0"/>
              </a:spcAft>
              <a:buClr>
                <a:schemeClr val="dk1"/>
              </a:buClr>
              <a:buSzPct val="25000"/>
              <a:buFont typeface="Arial"/>
              <a:buNone/>
            </a:pPr>
            <a:r>
              <a:rPr b="1" i="0" lang="en-US" sz="1400" u="none" cap="none" strike="noStrike">
                <a:solidFill>
                  <a:schemeClr val="dk1"/>
                </a:solidFill>
                <a:latin typeface="Helvetica Neue"/>
                <a:ea typeface="Helvetica Neue"/>
                <a:cs typeface="Helvetica Neue"/>
                <a:sym typeface="Helvetica Neue"/>
              </a:rPr>
              <a:t>UI</a:t>
            </a:r>
          </a:p>
        </p:txBody>
      </p:sp>
      <p:cxnSp>
        <p:nvCxnSpPr>
          <p:cNvPr id="85" name="Shape 85"/>
          <p:cNvCxnSpPr/>
          <p:nvPr/>
        </p:nvCxnSpPr>
        <p:spPr>
          <a:xfrm rot="10800000">
            <a:off x="7644541" y="2933583"/>
            <a:ext cx="360298" cy="0"/>
          </a:xfrm>
          <a:prstGeom prst="straightConnector1">
            <a:avLst/>
          </a:prstGeom>
          <a:noFill/>
          <a:ln cap="flat" cmpd="sng" w="19050">
            <a:solidFill>
              <a:srgbClr val="3CBD39"/>
            </a:solidFill>
            <a:prstDash val="solid"/>
            <a:miter/>
            <a:headEnd len="med" w="med" type="none"/>
            <a:tailEnd len="lg" w="lg" type="triangle"/>
          </a:ln>
        </p:spPr>
      </p:cxnSp>
      <p:cxnSp>
        <p:nvCxnSpPr>
          <p:cNvPr id="86" name="Shape 86"/>
          <p:cNvCxnSpPr/>
          <p:nvPr/>
        </p:nvCxnSpPr>
        <p:spPr>
          <a:xfrm rot="10800000">
            <a:off x="7644541" y="3076334"/>
            <a:ext cx="360298" cy="3299"/>
          </a:xfrm>
          <a:prstGeom prst="straightConnector1">
            <a:avLst/>
          </a:prstGeom>
          <a:noFill/>
          <a:ln cap="flat" cmpd="sng" w="19050">
            <a:solidFill>
              <a:srgbClr val="3CBD39"/>
            </a:solidFill>
            <a:prstDash val="solid"/>
            <a:miter/>
            <a:headEnd len="lg" w="lg" type="triangle"/>
            <a:tailEnd len="med" w="med" type="none"/>
          </a:ln>
        </p:spPr>
      </p:cxnSp>
      <p:pic>
        <p:nvPicPr>
          <p:cNvPr id="87" name="Shape 87"/>
          <p:cNvPicPr preferRelativeResize="0"/>
          <p:nvPr/>
        </p:nvPicPr>
        <p:blipFill rotWithShape="1">
          <a:blip r:embed="rId7">
            <a:alphaModFix/>
          </a:blip>
          <a:srcRect b="0" l="0" r="0" t="0"/>
          <a:stretch/>
        </p:blipFill>
        <p:spPr>
          <a:xfrm>
            <a:off x="3746557" y="3213183"/>
            <a:ext cx="1172100" cy="1248600"/>
          </a:xfrm>
          <a:prstGeom prst="rect">
            <a:avLst/>
          </a:prstGeom>
          <a:noFill/>
          <a:ln>
            <a:noFill/>
          </a:ln>
        </p:spPr>
      </p:pic>
      <p:pic>
        <p:nvPicPr>
          <p:cNvPr id="88" name="Shape 88"/>
          <p:cNvPicPr preferRelativeResize="0"/>
          <p:nvPr/>
        </p:nvPicPr>
        <p:blipFill rotWithShape="1">
          <a:blip r:embed="rId8">
            <a:alphaModFix/>
          </a:blip>
          <a:srcRect b="0" l="0" r="0" t="0"/>
          <a:stretch/>
        </p:blipFill>
        <p:spPr>
          <a:xfrm flipH="1">
            <a:off x="875706" y="5304251"/>
            <a:ext cx="1237800" cy="1248600"/>
          </a:xfrm>
          <a:prstGeom prst="rect">
            <a:avLst/>
          </a:prstGeom>
          <a:noFill/>
          <a:ln>
            <a:noFill/>
          </a:ln>
        </p:spPr>
      </p:pic>
      <p:pic>
        <p:nvPicPr>
          <p:cNvPr id="89" name="Shape 89"/>
          <p:cNvPicPr preferRelativeResize="0"/>
          <p:nvPr/>
        </p:nvPicPr>
        <p:blipFill rotWithShape="1">
          <a:blip r:embed="rId9">
            <a:alphaModFix/>
          </a:blip>
          <a:srcRect b="0" l="0" r="0" t="0"/>
          <a:stretch/>
        </p:blipFill>
        <p:spPr>
          <a:xfrm>
            <a:off x="3314825" y="5491642"/>
            <a:ext cx="557099" cy="1000499"/>
          </a:xfrm>
          <a:prstGeom prst="rect">
            <a:avLst/>
          </a:prstGeom>
          <a:noFill/>
          <a:ln>
            <a:noFill/>
          </a:ln>
        </p:spPr>
      </p:pic>
      <p:sp>
        <p:nvSpPr>
          <p:cNvPr id="90" name="Shape 90"/>
          <p:cNvSpPr txBox="1"/>
          <p:nvPr/>
        </p:nvSpPr>
        <p:spPr>
          <a:xfrm>
            <a:off x="4219625" y="4805975"/>
            <a:ext cx="4729799" cy="1814399"/>
          </a:xfrm>
          <a:prstGeom prst="rect">
            <a:avLst/>
          </a:prstGeom>
          <a:noFill/>
          <a:ln cap="flat" cmpd="sng" w="28575">
            <a:solidFill>
              <a:srgbClr val="3C78D8"/>
            </a:solidFill>
            <a:prstDash val="solid"/>
            <a:round/>
            <a:headEnd len="med" w="med" type="none"/>
            <a:tailEnd len="med" w="med" type="none"/>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lang="en-US" sz="2000"/>
              <a:t>We are creating a new class of mobile devices and a new global telecommunications ecosystem that works under the paradigm of constant connection and instant voice calls.</a:t>
            </a: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000000"/>
              </a:solidFill>
              <a:latin typeface="Arial"/>
              <a:ea typeface="Arial"/>
              <a:cs typeface="Arial"/>
              <a:sym typeface="Arial"/>
            </a:endParaRPr>
          </a:p>
        </p:txBody>
      </p:sp>
      <p:sp>
        <p:nvSpPr>
          <p:cNvPr id="91" name="Shape 91"/>
          <p:cNvSpPr txBox="1"/>
          <p:nvPr/>
        </p:nvSpPr>
        <p:spPr>
          <a:xfrm>
            <a:off x="5485450" y="1006300"/>
            <a:ext cx="3368700" cy="416098"/>
          </a:xfrm>
          <a:prstGeom prst="rect">
            <a:avLst/>
          </a:prstGeom>
          <a:solidFill>
            <a:srgbClr val="3CBD39">
              <a:alpha val="60784"/>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1800" u="none" cap="none" strike="noStrike">
                <a:solidFill>
                  <a:schemeClr val="dk1"/>
                </a:solidFill>
                <a:latin typeface="Helvetica Neue"/>
                <a:ea typeface="Helvetica Neue"/>
                <a:cs typeface="Helvetica Neue"/>
                <a:sym typeface="Helvetica Neue"/>
              </a:rPr>
              <a:t>TreeTalk  Cloud</a:t>
            </a:r>
          </a:p>
        </p:txBody>
      </p:sp>
      <p:sp>
        <p:nvSpPr>
          <p:cNvPr id="92" name="Shape 92"/>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p:nvPr/>
        </p:nvSpPr>
        <p:spPr>
          <a:xfrm>
            <a:off x="2057225" y="1506700"/>
            <a:ext cx="4158898" cy="3987900"/>
          </a:xfrm>
          <a:prstGeom prst="ellipse">
            <a:avLst/>
          </a:prstGeom>
          <a:solidFill>
            <a:srgbClr val="BD3C3C">
              <a:alpha val="22352"/>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Arial"/>
              <a:ea typeface="Arial"/>
              <a:cs typeface="Arial"/>
              <a:sym typeface="Arial"/>
            </a:endParaRPr>
          </a:p>
        </p:txBody>
      </p:sp>
      <p:sp>
        <p:nvSpPr>
          <p:cNvPr id="98" name="Shape 98"/>
          <p:cNvSpPr txBox="1"/>
          <p:nvPr/>
        </p:nvSpPr>
        <p:spPr>
          <a:xfrm>
            <a:off x="3471575" y="2002258"/>
            <a:ext cx="1330199" cy="3350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chemeClr val="dk1"/>
                </a:solidFill>
                <a:latin typeface="Arial"/>
                <a:ea typeface="Arial"/>
                <a:cs typeface="Arial"/>
                <a:sym typeface="Arial"/>
              </a:rPr>
              <a:t>- Noise</a:t>
            </a:r>
          </a:p>
        </p:txBody>
      </p:sp>
      <p:sp>
        <p:nvSpPr>
          <p:cNvPr id="99" name="Shape 99"/>
          <p:cNvSpPr txBox="1"/>
          <p:nvPr/>
        </p:nvSpPr>
        <p:spPr>
          <a:xfrm>
            <a:off x="4154975" y="2620575"/>
            <a:ext cx="1819200" cy="86399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 Limited range of </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communication</a:t>
            </a:r>
          </a:p>
        </p:txBody>
      </p:sp>
      <p:sp>
        <p:nvSpPr>
          <p:cNvPr id="100" name="Shape 100"/>
          <p:cNvSpPr txBox="1"/>
          <p:nvPr/>
        </p:nvSpPr>
        <p:spPr>
          <a:xfrm>
            <a:off x="3672200" y="3767787"/>
            <a:ext cx="1946699" cy="11703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 Complex mounting, </a:t>
            </a:r>
          </a:p>
          <a:p>
            <a:pPr indent="0" lvl="0" marL="0" marR="0" rtl="0" algn="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commissioning, </a:t>
            </a:r>
          </a:p>
          <a:p>
            <a:pPr indent="0" lvl="0" marL="0" marR="0" rtl="0" algn="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and maintenance</a:t>
            </a:r>
          </a:p>
        </p:txBody>
      </p:sp>
      <p:sp>
        <p:nvSpPr>
          <p:cNvPr id="101" name="Shape 101"/>
          <p:cNvSpPr txBox="1"/>
          <p:nvPr/>
        </p:nvSpPr>
        <p:spPr>
          <a:xfrm>
            <a:off x="2365800" y="3541676"/>
            <a:ext cx="1690800" cy="86399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 Need for power amplifiers</a:t>
            </a:r>
          </a:p>
        </p:txBody>
      </p:sp>
      <p:sp>
        <p:nvSpPr>
          <p:cNvPr id="102" name="Shape 102"/>
          <p:cNvSpPr txBox="1"/>
          <p:nvPr/>
        </p:nvSpPr>
        <p:spPr>
          <a:xfrm>
            <a:off x="2365800" y="2556888"/>
            <a:ext cx="1507199" cy="639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 Bulky antennas</a:t>
            </a:r>
          </a:p>
        </p:txBody>
      </p:sp>
      <p:sp>
        <p:nvSpPr>
          <p:cNvPr id="103" name="Shape 103"/>
          <p:cNvSpPr txBox="1"/>
          <p:nvPr/>
        </p:nvSpPr>
        <p:spPr>
          <a:xfrm>
            <a:off x="769925" y="1142795"/>
            <a:ext cx="6553200" cy="639900"/>
          </a:xfrm>
          <a:prstGeom prst="rect">
            <a:avLst/>
          </a:prstGeom>
          <a:noFill/>
          <a:ln cap="flat" cmpd="sng" w="9525">
            <a:solidFill>
              <a:srgbClr val="FFFFFF">
                <a:alpha val="0"/>
              </a:srgbClr>
            </a:solidFill>
            <a:prstDash val="solid"/>
            <a:round/>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4400" u="none" cap="none" strike="noStrike">
              <a:solidFill>
                <a:srgbClr val="20124D"/>
              </a:solidFill>
              <a:latin typeface="Helvetica Neue"/>
              <a:ea typeface="Helvetica Neue"/>
              <a:cs typeface="Helvetica Neue"/>
              <a:sym typeface="Helvetica Neue"/>
            </a:endParaRPr>
          </a:p>
        </p:txBody>
      </p:sp>
      <p:pic>
        <p:nvPicPr>
          <p:cNvPr id="104" name="Shape 104"/>
          <p:cNvPicPr preferRelativeResize="0"/>
          <p:nvPr/>
        </p:nvPicPr>
        <p:blipFill rotWithShape="1">
          <a:blip r:embed="rId3">
            <a:alphaModFix/>
          </a:blip>
          <a:srcRect b="0" l="0" r="0" t="0"/>
          <a:stretch/>
        </p:blipFill>
        <p:spPr>
          <a:xfrm>
            <a:off x="414916" y="4750550"/>
            <a:ext cx="2890438" cy="1598098"/>
          </a:xfrm>
          <a:prstGeom prst="rect">
            <a:avLst/>
          </a:prstGeom>
          <a:noFill/>
          <a:ln>
            <a:noFill/>
          </a:ln>
        </p:spPr>
      </p:pic>
      <p:pic>
        <p:nvPicPr>
          <p:cNvPr id="105" name="Shape 105"/>
          <p:cNvPicPr preferRelativeResize="0"/>
          <p:nvPr/>
        </p:nvPicPr>
        <p:blipFill rotWithShape="1">
          <a:blip r:embed="rId4">
            <a:alphaModFix/>
          </a:blip>
          <a:srcRect b="0" l="0" r="0" t="0"/>
          <a:stretch/>
        </p:blipFill>
        <p:spPr>
          <a:xfrm>
            <a:off x="5819700" y="1326536"/>
            <a:ext cx="2970624" cy="1057249"/>
          </a:xfrm>
          <a:prstGeom prst="rect">
            <a:avLst/>
          </a:prstGeom>
          <a:noFill/>
          <a:ln>
            <a:noFill/>
          </a:ln>
        </p:spPr>
      </p:pic>
      <p:pic>
        <p:nvPicPr>
          <p:cNvPr id="106" name="Shape 106"/>
          <p:cNvPicPr preferRelativeResize="0"/>
          <p:nvPr>
            <p:ph idx="4294967295" type="body"/>
          </p:nvPr>
        </p:nvPicPr>
        <p:blipFill rotWithShape="1">
          <a:blip r:embed="rId5">
            <a:alphaModFix/>
          </a:blip>
          <a:srcRect b="0" l="0" r="0" t="9"/>
          <a:stretch/>
        </p:blipFill>
        <p:spPr>
          <a:xfrm>
            <a:off x="320400" y="291800"/>
            <a:ext cx="438600" cy="639900"/>
          </a:xfrm>
          <a:prstGeom prst="rect">
            <a:avLst/>
          </a:prstGeom>
          <a:noFill/>
          <a:ln>
            <a:noFill/>
          </a:ln>
        </p:spPr>
      </p:pic>
      <p:sp>
        <p:nvSpPr>
          <p:cNvPr id="107" name="Shape 107"/>
          <p:cNvSpPr txBox="1"/>
          <p:nvPr/>
        </p:nvSpPr>
        <p:spPr>
          <a:xfrm>
            <a:off x="895350" y="61050"/>
            <a:ext cx="7932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Land Mobile Radio Flaws</a:t>
            </a:r>
          </a:p>
        </p:txBody>
      </p:sp>
      <p:sp>
        <p:nvSpPr>
          <p:cNvPr id="108" name="Shape 108"/>
          <p:cNvSpPr txBox="1"/>
          <p:nvPr/>
        </p:nvSpPr>
        <p:spPr>
          <a:xfrm>
            <a:off x="3533375" y="5685025"/>
            <a:ext cx="4724700" cy="1057200"/>
          </a:xfrm>
          <a:prstGeom prst="rect">
            <a:avLst/>
          </a:prstGeom>
          <a:noFill/>
          <a:ln cap="flat" cmpd="sng" w="28575">
            <a:solidFill>
              <a:srgbClr val="3C78D8"/>
            </a:solidFill>
            <a:prstDash val="solid"/>
            <a:round/>
            <a:headEnd len="med" w="med" type="none"/>
            <a:tailEnd len="med" w="med" type="none"/>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US" sz="2000" u="none" cap="none" strike="noStrike">
                <a:solidFill>
                  <a:srgbClr val="000000"/>
                </a:solidFill>
                <a:latin typeface="Arial"/>
                <a:ea typeface="Arial"/>
                <a:cs typeface="Arial"/>
                <a:sym typeface="Arial"/>
              </a:rPr>
              <a:t>First, we have addressed the problems of the low-cost segment of the LMR market.</a:t>
            </a:r>
          </a:p>
        </p:txBody>
      </p:sp>
      <p:sp>
        <p:nvSpPr>
          <p:cNvPr id="109" name="Shape 109"/>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Shape 114"/>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115" name="Shape 115"/>
          <p:cNvPicPr preferRelativeResize="0"/>
          <p:nvPr/>
        </p:nvPicPr>
        <p:blipFill rotWithShape="1">
          <a:blip r:embed="rId3">
            <a:alphaModFix/>
          </a:blip>
          <a:srcRect b="0" l="0" r="0" t="0"/>
          <a:stretch/>
        </p:blipFill>
        <p:spPr>
          <a:xfrm>
            <a:off x="414916" y="4750550"/>
            <a:ext cx="2890438" cy="1598098"/>
          </a:xfrm>
          <a:prstGeom prst="rect">
            <a:avLst/>
          </a:prstGeom>
          <a:noFill/>
          <a:ln>
            <a:noFill/>
          </a:ln>
        </p:spPr>
      </p:pic>
      <p:pic>
        <p:nvPicPr>
          <p:cNvPr id="116" name="Shape 116"/>
          <p:cNvPicPr preferRelativeResize="0"/>
          <p:nvPr/>
        </p:nvPicPr>
        <p:blipFill rotWithShape="1">
          <a:blip r:embed="rId4">
            <a:alphaModFix/>
          </a:blip>
          <a:srcRect b="0" l="0" r="0" t="0"/>
          <a:stretch/>
        </p:blipFill>
        <p:spPr>
          <a:xfrm>
            <a:off x="2424108" y="1776408"/>
            <a:ext cx="4105198" cy="4173599"/>
          </a:xfrm>
          <a:prstGeom prst="rect">
            <a:avLst/>
          </a:prstGeom>
          <a:noFill/>
          <a:ln>
            <a:noFill/>
          </a:ln>
        </p:spPr>
      </p:pic>
      <p:sp>
        <p:nvSpPr>
          <p:cNvPr id="117" name="Shape 117"/>
          <p:cNvSpPr txBox="1"/>
          <p:nvPr/>
        </p:nvSpPr>
        <p:spPr>
          <a:xfrm>
            <a:off x="1920875" y="3216275"/>
            <a:ext cx="5256297" cy="1188897"/>
          </a:xfrm>
          <a:prstGeom prst="rect">
            <a:avLst/>
          </a:prstGeom>
          <a:solidFill>
            <a:srgbClr val="3CBD39"/>
          </a:solid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Arial"/>
              <a:buNone/>
            </a:pPr>
            <a:r>
              <a:rPr b="0" i="0" lang="en-US" sz="3600" u="none" cap="none" strike="noStrike">
                <a:solidFill>
                  <a:schemeClr val="lt1"/>
                </a:solidFill>
                <a:latin typeface="Helvetica Neue"/>
                <a:ea typeface="Helvetica Neue"/>
                <a:cs typeface="Helvetica Neue"/>
                <a:sym typeface="Helvetica Neue"/>
              </a:rPr>
              <a:t>2 billion U.S. dollars </a:t>
            </a:r>
          </a:p>
          <a:p>
            <a:pPr indent="0" lvl="0" marL="0" marR="0" rtl="0" algn="ctr">
              <a:lnSpc>
                <a:spcPct val="100000"/>
              </a:lnSpc>
              <a:spcBef>
                <a:spcPts val="0"/>
              </a:spcBef>
              <a:spcAft>
                <a:spcPts val="0"/>
              </a:spcAft>
              <a:buClr>
                <a:schemeClr val="lt1"/>
              </a:buClr>
              <a:buSzPct val="25000"/>
              <a:buFont typeface="Arial"/>
              <a:buNone/>
            </a:pPr>
            <a:r>
              <a:rPr b="0" i="0" lang="en-US" sz="3600" u="none" cap="none" strike="noStrike">
                <a:solidFill>
                  <a:schemeClr val="lt1"/>
                </a:solidFill>
                <a:latin typeface="Helvetica Neue"/>
                <a:ea typeface="Helvetica Neue"/>
                <a:cs typeface="Helvetica Neue"/>
                <a:sym typeface="Helvetica Neue"/>
              </a:rPr>
              <a:t>a year</a:t>
            </a:r>
          </a:p>
        </p:txBody>
      </p:sp>
      <p:pic>
        <p:nvPicPr>
          <p:cNvPr id="118" name="Shape 118"/>
          <p:cNvPicPr preferRelativeResize="0"/>
          <p:nvPr/>
        </p:nvPicPr>
        <p:blipFill rotWithShape="1">
          <a:blip r:embed="rId5">
            <a:alphaModFix/>
          </a:blip>
          <a:srcRect b="0" l="0" r="0" t="0"/>
          <a:stretch/>
        </p:blipFill>
        <p:spPr>
          <a:xfrm>
            <a:off x="5819700" y="1326536"/>
            <a:ext cx="2970624" cy="1057249"/>
          </a:xfrm>
          <a:prstGeom prst="rect">
            <a:avLst/>
          </a:prstGeom>
          <a:noFill/>
          <a:ln>
            <a:noFill/>
          </a:ln>
        </p:spPr>
      </p:pic>
      <p:pic>
        <p:nvPicPr>
          <p:cNvPr id="119" name="Shape 119"/>
          <p:cNvPicPr preferRelativeResize="0"/>
          <p:nvPr>
            <p:ph idx="4294967295" type="body"/>
          </p:nvPr>
        </p:nvPicPr>
        <p:blipFill rotWithShape="1">
          <a:blip r:embed="rId6">
            <a:alphaModFix/>
          </a:blip>
          <a:srcRect b="0" l="0" r="0" t="9"/>
          <a:stretch/>
        </p:blipFill>
        <p:spPr>
          <a:xfrm>
            <a:off x="320400" y="291800"/>
            <a:ext cx="438600" cy="639900"/>
          </a:xfrm>
          <a:prstGeom prst="rect">
            <a:avLst/>
          </a:prstGeom>
          <a:noFill/>
          <a:ln>
            <a:noFill/>
          </a:ln>
        </p:spPr>
      </p:pic>
      <p:sp>
        <p:nvSpPr>
          <p:cNvPr id="120" name="Shape 120"/>
          <p:cNvSpPr txBox="1"/>
          <p:nvPr/>
        </p:nvSpPr>
        <p:spPr>
          <a:xfrm>
            <a:off x="895350" y="61050"/>
            <a:ext cx="7932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Land Mobile Radio Sales</a:t>
            </a:r>
          </a:p>
        </p:txBody>
      </p:sp>
      <p:sp>
        <p:nvSpPr>
          <p:cNvPr id="121" name="Shape 121"/>
          <p:cNvSpPr txBox="1"/>
          <p:nvPr/>
        </p:nvSpPr>
        <p:spPr>
          <a:xfrm>
            <a:off x="6253575" y="4902550"/>
            <a:ext cx="2890500" cy="1598100"/>
          </a:xfrm>
          <a:prstGeom prst="rect">
            <a:avLst/>
          </a:prstGeom>
          <a:noFill/>
          <a:ln cap="flat" cmpd="sng" w="28575">
            <a:solidFill>
              <a:srgbClr val="6D9EEB"/>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0" i="0" lang="en-US" sz="2000" u="none" cap="none" strike="noStrike">
                <a:solidFill>
                  <a:schemeClr val="dk1"/>
                </a:solidFill>
                <a:latin typeface="Arial"/>
                <a:ea typeface="Arial"/>
                <a:cs typeface="Arial"/>
                <a:sym typeface="Arial"/>
              </a:rPr>
              <a:t>Despite those flaws, segment ratings show a growing annual profit.</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Shape 127"/>
          <p:cNvPicPr preferRelativeResize="0"/>
          <p:nvPr/>
        </p:nvPicPr>
        <p:blipFill rotWithShape="1">
          <a:blip r:embed="rId3">
            <a:alphaModFix/>
          </a:blip>
          <a:srcRect b="0" l="0" r="0" t="0"/>
          <a:stretch/>
        </p:blipFill>
        <p:spPr>
          <a:xfrm rot="-1590039">
            <a:off x="1089807" y="2534315"/>
            <a:ext cx="2864804" cy="3697831"/>
          </a:xfrm>
          <a:prstGeom prst="rect">
            <a:avLst/>
          </a:prstGeom>
          <a:noFill/>
          <a:ln>
            <a:noFill/>
          </a:ln>
        </p:spPr>
      </p:pic>
      <p:sp>
        <p:nvSpPr>
          <p:cNvPr id="128" name="Shape 128"/>
          <p:cNvSpPr/>
          <p:nvPr/>
        </p:nvSpPr>
        <p:spPr>
          <a:xfrm>
            <a:off x="3071808" y="3024183"/>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29" name="Shape 129"/>
          <p:cNvSpPr/>
          <p:nvPr/>
        </p:nvSpPr>
        <p:spPr>
          <a:xfrm>
            <a:off x="4357687" y="4881562"/>
            <a:ext cx="357299" cy="357299"/>
          </a:xfrm>
          <a:prstGeom prst="ellipse">
            <a:avLst/>
          </a:prstGeom>
          <a:solidFill>
            <a:srgbClr val="3CBD39"/>
          </a:solidFill>
          <a:ln cap="flat" cmpd="sng" w="9525">
            <a:solidFill>
              <a:srgbClr val="4D8706"/>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0" name="Shape 130"/>
          <p:cNvSpPr/>
          <p:nvPr/>
        </p:nvSpPr>
        <p:spPr>
          <a:xfrm>
            <a:off x="6443662" y="4025900"/>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1" name="Shape 131"/>
          <p:cNvSpPr/>
          <p:nvPr/>
        </p:nvSpPr>
        <p:spPr>
          <a:xfrm>
            <a:off x="7429500" y="4667250"/>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2" name="Shape 132"/>
          <p:cNvSpPr/>
          <p:nvPr/>
        </p:nvSpPr>
        <p:spPr>
          <a:xfrm>
            <a:off x="5357812" y="2952750"/>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3" name="Shape 133"/>
          <p:cNvSpPr/>
          <p:nvPr/>
        </p:nvSpPr>
        <p:spPr>
          <a:xfrm>
            <a:off x="6443662" y="3305175"/>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4" name="Shape 134"/>
          <p:cNvSpPr/>
          <p:nvPr/>
        </p:nvSpPr>
        <p:spPr>
          <a:xfrm>
            <a:off x="6227762" y="2009775"/>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5" name="Shape 135"/>
          <p:cNvSpPr/>
          <p:nvPr/>
        </p:nvSpPr>
        <p:spPr>
          <a:xfrm>
            <a:off x="4643437" y="1809750"/>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6" name="Shape 136"/>
          <p:cNvSpPr/>
          <p:nvPr/>
        </p:nvSpPr>
        <p:spPr>
          <a:xfrm>
            <a:off x="3571875" y="2024058"/>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7" name="Shape 137"/>
          <p:cNvSpPr/>
          <p:nvPr/>
        </p:nvSpPr>
        <p:spPr>
          <a:xfrm>
            <a:off x="6786560" y="1881184"/>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8" name="Shape 138"/>
          <p:cNvSpPr/>
          <p:nvPr/>
        </p:nvSpPr>
        <p:spPr>
          <a:xfrm>
            <a:off x="8643935" y="2452683"/>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9" name="Shape 139"/>
          <p:cNvSpPr/>
          <p:nvPr/>
        </p:nvSpPr>
        <p:spPr>
          <a:xfrm>
            <a:off x="8072435" y="4024312"/>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40" name="Shape 140"/>
          <p:cNvSpPr/>
          <p:nvPr/>
        </p:nvSpPr>
        <p:spPr>
          <a:xfrm>
            <a:off x="4286250" y="3238500"/>
            <a:ext cx="357299" cy="357299"/>
          </a:xfrm>
          <a:prstGeom prst="ellipse">
            <a:avLst/>
          </a:prstGeom>
          <a:solidFill>
            <a:srgbClr val="00A8EE"/>
          </a:solidFill>
          <a:ln cap="flat" cmpd="sng" w="9525">
            <a:solidFill>
              <a:srgbClr val="4A7EBB"/>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cxnSp>
        <p:nvCxnSpPr>
          <p:cNvPr id="141" name="Shape 141"/>
          <p:cNvCxnSpPr/>
          <p:nvPr/>
        </p:nvCxnSpPr>
        <p:spPr>
          <a:xfrm flipH="1" rot="5400000">
            <a:off x="3090821" y="3614696"/>
            <a:ext cx="1605000" cy="1033500"/>
          </a:xfrm>
          <a:prstGeom prst="straightConnector1">
            <a:avLst/>
          </a:prstGeom>
          <a:noFill/>
          <a:ln cap="flat" cmpd="sng" w="25400">
            <a:solidFill>
              <a:srgbClr val="00A8EE"/>
            </a:solidFill>
            <a:prstDash val="solid"/>
            <a:miter/>
            <a:headEnd len="med" w="med" type="none"/>
            <a:tailEnd len="med" w="med" type="none"/>
          </a:ln>
        </p:spPr>
      </p:cxnSp>
      <p:cxnSp>
        <p:nvCxnSpPr>
          <p:cNvPr id="142" name="Shape 142"/>
          <p:cNvCxnSpPr/>
          <p:nvPr/>
        </p:nvCxnSpPr>
        <p:spPr>
          <a:xfrm rot="10800000">
            <a:off x="3751369" y="2381360"/>
            <a:ext cx="785700" cy="2500200"/>
          </a:xfrm>
          <a:prstGeom prst="straightConnector1">
            <a:avLst/>
          </a:prstGeom>
          <a:noFill/>
          <a:ln cap="flat" cmpd="sng" w="25400">
            <a:solidFill>
              <a:srgbClr val="00A8EE"/>
            </a:solidFill>
            <a:prstDash val="solid"/>
            <a:miter/>
            <a:headEnd len="med" w="med" type="none"/>
            <a:tailEnd len="med" w="med" type="none"/>
          </a:ln>
        </p:spPr>
      </p:cxnSp>
      <p:cxnSp>
        <p:nvCxnSpPr>
          <p:cNvPr id="143" name="Shape 143"/>
          <p:cNvCxnSpPr/>
          <p:nvPr/>
        </p:nvCxnSpPr>
        <p:spPr>
          <a:xfrm rot="10800000">
            <a:off x="4465498" y="3595594"/>
            <a:ext cx="106500" cy="1293900"/>
          </a:xfrm>
          <a:prstGeom prst="straightConnector1">
            <a:avLst/>
          </a:prstGeom>
          <a:noFill/>
          <a:ln cap="flat" cmpd="sng" w="25400">
            <a:solidFill>
              <a:srgbClr val="00A8EE"/>
            </a:solidFill>
            <a:prstDash val="solid"/>
            <a:miter/>
            <a:headEnd len="med" w="med" type="none"/>
            <a:tailEnd len="med" w="med" type="none"/>
          </a:ln>
        </p:spPr>
      </p:cxnSp>
      <p:cxnSp>
        <p:nvCxnSpPr>
          <p:cNvPr id="144" name="Shape 144"/>
          <p:cNvCxnSpPr/>
          <p:nvPr/>
        </p:nvCxnSpPr>
        <p:spPr>
          <a:xfrm rot="5400000">
            <a:off x="3359272" y="3470284"/>
            <a:ext cx="2766899" cy="160199"/>
          </a:xfrm>
          <a:prstGeom prst="straightConnector1">
            <a:avLst/>
          </a:prstGeom>
          <a:noFill/>
          <a:ln cap="flat" cmpd="sng" w="25400">
            <a:solidFill>
              <a:srgbClr val="00A8EE"/>
            </a:solidFill>
            <a:prstDash val="solid"/>
            <a:miter/>
            <a:headEnd len="med" w="med" type="none"/>
            <a:tailEnd len="med" w="med" type="none"/>
          </a:ln>
        </p:spPr>
      </p:cxnSp>
      <p:cxnSp>
        <p:nvCxnSpPr>
          <p:cNvPr id="145" name="Shape 145"/>
          <p:cNvCxnSpPr/>
          <p:nvPr/>
        </p:nvCxnSpPr>
        <p:spPr>
          <a:xfrm flipH="1" rot="10800000">
            <a:off x="4662487" y="4330756"/>
            <a:ext cx="1833599" cy="855599"/>
          </a:xfrm>
          <a:prstGeom prst="straightConnector1">
            <a:avLst/>
          </a:prstGeom>
          <a:noFill/>
          <a:ln cap="flat" cmpd="sng" w="25400">
            <a:solidFill>
              <a:srgbClr val="00A8EE"/>
            </a:solidFill>
            <a:prstDash val="solid"/>
            <a:miter/>
            <a:headEnd len="med" w="med" type="none"/>
            <a:tailEnd len="med" w="med" type="none"/>
          </a:ln>
        </p:spPr>
      </p:cxnSp>
      <p:cxnSp>
        <p:nvCxnSpPr>
          <p:cNvPr id="146" name="Shape 146"/>
          <p:cNvCxnSpPr/>
          <p:nvPr/>
        </p:nvCxnSpPr>
        <p:spPr>
          <a:xfrm flipH="1">
            <a:off x="4662596" y="3257550"/>
            <a:ext cx="747600" cy="1676399"/>
          </a:xfrm>
          <a:prstGeom prst="straightConnector1">
            <a:avLst/>
          </a:prstGeom>
          <a:noFill/>
          <a:ln cap="flat" cmpd="sng" w="25400">
            <a:solidFill>
              <a:srgbClr val="00A8EE"/>
            </a:solidFill>
            <a:prstDash val="solid"/>
            <a:miter/>
            <a:headEnd len="med" w="med" type="none"/>
            <a:tailEnd len="med" w="med" type="none"/>
          </a:ln>
        </p:spPr>
      </p:cxnSp>
      <p:cxnSp>
        <p:nvCxnSpPr>
          <p:cNvPr id="147" name="Shape 147"/>
          <p:cNvCxnSpPr/>
          <p:nvPr/>
        </p:nvCxnSpPr>
        <p:spPr>
          <a:xfrm flipH="1">
            <a:off x="4714745" y="2314575"/>
            <a:ext cx="1565399" cy="2746499"/>
          </a:xfrm>
          <a:prstGeom prst="straightConnector1">
            <a:avLst/>
          </a:prstGeom>
          <a:noFill/>
          <a:ln cap="flat" cmpd="sng" w="25400">
            <a:solidFill>
              <a:srgbClr val="00A8EE"/>
            </a:solidFill>
            <a:prstDash val="solid"/>
            <a:miter/>
            <a:headEnd len="med" w="med" type="none"/>
            <a:tailEnd len="med" w="med" type="none"/>
          </a:ln>
        </p:spPr>
      </p:cxnSp>
      <p:cxnSp>
        <p:nvCxnSpPr>
          <p:cNvPr id="148" name="Shape 148"/>
          <p:cNvCxnSpPr/>
          <p:nvPr/>
        </p:nvCxnSpPr>
        <p:spPr>
          <a:xfrm rot="5400000">
            <a:off x="4339494" y="2561435"/>
            <a:ext cx="2874899" cy="2124000"/>
          </a:xfrm>
          <a:prstGeom prst="straightConnector1">
            <a:avLst/>
          </a:prstGeom>
          <a:noFill/>
          <a:ln cap="flat" cmpd="sng" w="25400">
            <a:solidFill>
              <a:srgbClr val="00A8EE"/>
            </a:solidFill>
            <a:prstDash val="solid"/>
            <a:miter/>
            <a:headEnd len="med" w="med" type="none"/>
            <a:tailEnd len="med" w="med" type="none"/>
          </a:ln>
        </p:spPr>
      </p:cxnSp>
      <p:cxnSp>
        <p:nvCxnSpPr>
          <p:cNvPr id="149" name="Shape 149"/>
          <p:cNvCxnSpPr/>
          <p:nvPr/>
        </p:nvCxnSpPr>
        <p:spPr>
          <a:xfrm flipH="1">
            <a:off x="4662445" y="3609975"/>
            <a:ext cx="1833599" cy="1576498"/>
          </a:xfrm>
          <a:prstGeom prst="straightConnector1">
            <a:avLst/>
          </a:prstGeom>
          <a:noFill/>
          <a:ln cap="flat" cmpd="sng" w="25400">
            <a:solidFill>
              <a:srgbClr val="00A8EE"/>
            </a:solidFill>
            <a:prstDash val="solid"/>
            <a:miter/>
            <a:headEnd len="med" w="med" type="none"/>
            <a:tailEnd len="med" w="med" type="none"/>
          </a:ln>
        </p:spPr>
      </p:cxnSp>
      <p:cxnSp>
        <p:nvCxnSpPr>
          <p:cNvPr id="150" name="Shape 150"/>
          <p:cNvCxnSpPr/>
          <p:nvPr/>
        </p:nvCxnSpPr>
        <p:spPr>
          <a:xfrm flipH="1">
            <a:off x="4662597" y="4846637"/>
            <a:ext cx="2766899" cy="339600"/>
          </a:xfrm>
          <a:prstGeom prst="straightConnector1">
            <a:avLst/>
          </a:prstGeom>
          <a:noFill/>
          <a:ln cap="flat" cmpd="sng" w="25400">
            <a:solidFill>
              <a:srgbClr val="00A8EE"/>
            </a:solidFill>
            <a:prstDash val="solid"/>
            <a:miter/>
            <a:headEnd len="med" w="med" type="none"/>
            <a:tailEnd len="med" w="med" type="none"/>
          </a:ln>
        </p:spPr>
      </p:cxnSp>
      <p:cxnSp>
        <p:nvCxnSpPr>
          <p:cNvPr id="151" name="Shape 151"/>
          <p:cNvCxnSpPr/>
          <p:nvPr/>
        </p:nvCxnSpPr>
        <p:spPr>
          <a:xfrm rot="5400000">
            <a:off x="5553969" y="1918535"/>
            <a:ext cx="2303399" cy="3981300"/>
          </a:xfrm>
          <a:prstGeom prst="straightConnector1">
            <a:avLst/>
          </a:prstGeom>
          <a:noFill/>
          <a:ln cap="flat" cmpd="sng" w="25400">
            <a:solidFill>
              <a:srgbClr val="00A8EE"/>
            </a:solidFill>
            <a:prstDash val="solid"/>
            <a:miter/>
            <a:headEnd len="med" w="med" type="none"/>
            <a:tailEnd len="med" w="med" type="none"/>
          </a:ln>
        </p:spPr>
      </p:cxnSp>
      <p:cxnSp>
        <p:nvCxnSpPr>
          <p:cNvPr id="152" name="Shape 152"/>
          <p:cNvCxnSpPr/>
          <p:nvPr/>
        </p:nvCxnSpPr>
        <p:spPr>
          <a:xfrm flipH="1">
            <a:off x="4714832" y="4203700"/>
            <a:ext cx="3357597" cy="857400"/>
          </a:xfrm>
          <a:prstGeom prst="straightConnector1">
            <a:avLst/>
          </a:prstGeom>
          <a:noFill/>
          <a:ln cap="flat" cmpd="sng" w="25400">
            <a:solidFill>
              <a:srgbClr val="00A8EE"/>
            </a:solidFill>
            <a:prstDash val="solid"/>
            <a:miter/>
            <a:headEnd len="med" w="med" type="none"/>
            <a:tailEnd len="med" w="med" type="none"/>
          </a:ln>
        </p:spPr>
      </p:cxnSp>
      <p:sp>
        <p:nvSpPr>
          <p:cNvPr id="153" name="Shape 153"/>
          <p:cNvSpPr/>
          <p:nvPr/>
        </p:nvSpPr>
        <p:spPr>
          <a:xfrm rot="5400000">
            <a:off x="428733" y="5081585"/>
            <a:ext cx="1357199" cy="785700"/>
          </a:xfrm>
          <a:prstGeom prst="leftArrow">
            <a:avLst>
              <a:gd fmla="val 36495" name="adj1"/>
              <a:gd fmla="val 49628" name="adj2"/>
            </a:avLst>
          </a:prstGeom>
          <a:solidFill>
            <a:srgbClr val="00A8EE"/>
          </a:solidFill>
          <a:ln cap="flat" cmpd="sng" w="25400">
            <a:solidFill>
              <a:srgbClr val="00A8EE"/>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54" name="Shape 154"/>
          <p:cNvSpPr txBox="1"/>
          <p:nvPr/>
        </p:nvSpPr>
        <p:spPr>
          <a:xfrm>
            <a:off x="107950" y="4518025"/>
            <a:ext cx="785700" cy="9144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rgbClr val="20124D"/>
                </a:solidFill>
                <a:latin typeface="Helvetica Neue"/>
                <a:ea typeface="Helvetica Neue"/>
                <a:cs typeface="Helvetica Neue"/>
                <a:sym typeface="Helvetica Neue"/>
              </a:rPr>
              <a:t>Push</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rgbClr val="20124D"/>
                </a:solidFill>
                <a:latin typeface="Helvetica Neue"/>
                <a:ea typeface="Helvetica Neue"/>
                <a:cs typeface="Helvetica Neue"/>
                <a:sym typeface="Helvetica Neue"/>
              </a:rPr>
              <a:t>  &amp; </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rgbClr val="20124D"/>
                </a:solidFill>
                <a:latin typeface="Helvetica Neue"/>
                <a:ea typeface="Helvetica Neue"/>
                <a:cs typeface="Helvetica Neue"/>
                <a:sym typeface="Helvetica Neue"/>
              </a:rPr>
              <a:t> Talk</a:t>
            </a:r>
          </a:p>
        </p:txBody>
      </p:sp>
      <p:sp>
        <p:nvSpPr>
          <p:cNvPr id="155" name="Shape 155"/>
          <p:cNvSpPr txBox="1"/>
          <p:nvPr/>
        </p:nvSpPr>
        <p:spPr>
          <a:xfrm>
            <a:off x="6732571" y="2370125"/>
            <a:ext cx="1833599"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rgbClr val="20124D"/>
                </a:solidFill>
                <a:latin typeface="Helvetica Neue"/>
                <a:ea typeface="Helvetica Neue"/>
                <a:cs typeface="Helvetica Neue"/>
                <a:sym typeface="Helvetica Neue"/>
              </a:rPr>
              <a:t>Broadcast</a:t>
            </a:r>
          </a:p>
        </p:txBody>
      </p:sp>
      <p:sp>
        <p:nvSpPr>
          <p:cNvPr id="156" name="Shape 156"/>
          <p:cNvSpPr txBox="1"/>
          <p:nvPr/>
        </p:nvSpPr>
        <p:spPr>
          <a:xfrm>
            <a:off x="457200" y="6153150"/>
            <a:ext cx="1833599"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rgbClr val="20124D"/>
                </a:solidFill>
                <a:latin typeface="Helvetica Neue"/>
                <a:ea typeface="Helvetica Neue"/>
                <a:cs typeface="Helvetica Neue"/>
                <a:sym typeface="Helvetica Neue"/>
              </a:rPr>
              <a:t>Easiness</a:t>
            </a:r>
          </a:p>
        </p:txBody>
      </p:sp>
      <p:sp>
        <p:nvSpPr>
          <p:cNvPr id="157" name="Shape 157"/>
          <p:cNvSpPr txBox="1"/>
          <p:nvPr/>
        </p:nvSpPr>
        <p:spPr>
          <a:xfrm>
            <a:off x="179381" y="2225675"/>
            <a:ext cx="3249598"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rgbClr val="20124D"/>
                </a:solidFill>
                <a:latin typeface="Helvetica Neue"/>
                <a:ea typeface="Helvetica Neue"/>
                <a:cs typeface="Helvetica Neue"/>
                <a:sym typeface="Helvetica Neue"/>
              </a:rPr>
              <a:t>Instant connection</a:t>
            </a:r>
          </a:p>
        </p:txBody>
      </p:sp>
      <p:sp>
        <p:nvSpPr>
          <p:cNvPr id="158" name="Shape 158"/>
          <p:cNvSpPr txBox="1"/>
          <p:nvPr/>
        </p:nvSpPr>
        <p:spPr>
          <a:xfrm>
            <a:off x="6838950" y="6514100"/>
            <a:ext cx="2139899" cy="304799"/>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159" name="Shape 159"/>
          <p:cNvPicPr preferRelativeResize="0"/>
          <p:nvPr>
            <p:ph idx="4294967295" type="body"/>
          </p:nvPr>
        </p:nvPicPr>
        <p:blipFill rotWithShape="1">
          <a:blip r:embed="rId4">
            <a:alphaModFix/>
          </a:blip>
          <a:srcRect b="0" l="0" r="0" t="9"/>
          <a:stretch/>
        </p:blipFill>
        <p:spPr>
          <a:xfrm>
            <a:off x="320400" y="291800"/>
            <a:ext cx="438600" cy="639900"/>
          </a:xfrm>
          <a:prstGeom prst="rect">
            <a:avLst/>
          </a:prstGeom>
          <a:noFill/>
          <a:ln>
            <a:noFill/>
          </a:ln>
        </p:spPr>
      </p:pic>
      <p:sp>
        <p:nvSpPr>
          <p:cNvPr id="160" name="Shape 160"/>
          <p:cNvSpPr txBox="1"/>
          <p:nvPr/>
        </p:nvSpPr>
        <p:spPr>
          <a:xfrm>
            <a:off x="895350" y="61050"/>
            <a:ext cx="7932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000" u="none" cap="none" strike="noStrike">
                <a:solidFill>
                  <a:srgbClr val="083368"/>
                </a:solidFill>
                <a:latin typeface="Helvetica Neue"/>
                <a:ea typeface="Helvetica Neue"/>
                <a:cs typeface="Helvetica Neue"/>
                <a:sym typeface="Helvetica Neue"/>
              </a:rPr>
              <a:t>The </a:t>
            </a:r>
            <a:r>
              <a:rPr b="0" i="0" lang="en-US" sz="3000" u="none" cap="none" strike="noStrike">
                <a:solidFill>
                  <a:srgbClr val="083368"/>
                </a:solidFill>
                <a:latin typeface="Calibri"/>
                <a:ea typeface="Calibri"/>
                <a:cs typeface="Calibri"/>
                <a:sym typeface="Calibri"/>
              </a:rPr>
              <a:t>Advantages of Radio </a:t>
            </a:r>
            <a:br>
              <a:rPr b="0" i="0" lang="en-US" sz="3000" u="none" cap="none" strike="noStrike">
                <a:solidFill>
                  <a:srgbClr val="083368"/>
                </a:solidFill>
                <a:latin typeface="Calibri"/>
                <a:ea typeface="Calibri"/>
                <a:cs typeface="Calibri"/>
                <a:sym typeface="Calibri"/>
              </a:rPr>
            </a:br>
            <a:r>
              <a:rPr b="0" i="1" lang="en-US" sz="1800" u="none" cap="none" strike="noStrike">
                <a:solidFill>
                  <a:srgbClr val="083368"/>
                </a:solidFill>
                <a:latin typeface="Calibri"/>
                <a:ea typeface="Calibri"/>
                <a:cs typeface="Calibri"/>
                <a:sym typeface="Calibri"/>
              </a:rPr>
              <a:t>(and  of  TreeTalk  too)</a:t>
            </a:r>
          </a:p>
        </p:txBody>
      </p:sp>
      <p:sp>
        <p:nvSpPr>
          <p:cNvPr id="161" name="Shape 161"/>
          <p:cNvSpPr txBox="1"/>
          <p:nvPr/>
        </p:nvSpPr>
        <p:spPr>
          <a:xfrm>
            <a:off x="5357800" y="392325"/>
            <a:ext cx="2890500" cy="1357199"/>
          </a:xfrm>
          <a:prstGeom prst="rect">
            <a:avLst/>
          </a:prstGeom>
          <a:noFill/>
          <a:ln cap="flat" cmpd="sng" w="28575">
            <a:solidFill>
              <a:srgbClr val="6D9EEB"/>
            </a:solidFill>
            <a:prstDash val="solid"/>
            <a:round/>
            <a:headEnd len="med" w="med" type="none"/>
            <a:tailEnd len="med" w="med" type="none"/>
          </a:ln>
        </p:spPr>
        <p:txBody>
          <a:bodyPr anchorCtr="0" anchor="ctr"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US" sz="2000" u="none" cap="none" strike="noStrike">
                <a:solidFill>
                  <a:schemeClr val="dk1"/>
                </a:solidFill>
                <a:latin typeface="Arial"/>
                <a:ea typeface="Arial"/>
                <a:cs typeface="Arial"/>
                <a:sym typeface="Arial"/>
              </a:rPr>
              <a:t>Why have people been buying these pricey radios for 100 years?</a:t>
            </a:r>
          </a:p>
        </p:txBody>
      </p:sp>
      <p:sp>
        <p:nvSpPr>
          <p:cNvPr id="162" name="Shape 162"/>
          <p:cNvSpPr txBox="1"/>
          <p:nvPr/>
        </p:nvSpPr>
        <p:spPr>
          <a:xfrm>
            <a:off x="3662725" y="5741900"/>
            <a:ext cx="4981200" cy="772200"/>
          </a:xfrm>
          <a:prstGeom prst="rect">
            <a:avLst/>
          </a:prstGeom>
          <a:noFill/>
          <a:ln cap="flat" cmpd="sng" w="28575">
            <a:solidFill>
              <a:srgbClr val="6D9EEB"/>
            </a:solidFill>
            <a:prstDash val="solid"/>
            <a:round/>
            <a:headEnd len="med" w="med" type="none"/>
            <a:tailEnd len="med" w="med" type="none"/>
          </a:ln>
        </p:spPr>
        <p:txBody>
          <a:bodyPr anchorCtr="0" anchor="ctr"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US" sz="2000" u="none" cap="none" strike="noStrike">
                <a:solidFill>
                  <a:schemeClr val="dk1"/>
                </a:solidFill>
                <a:latin typeface="Arial"/>
                <a:ea typeface="Arial"/>
                <a:cs typeface="Arial"/>
                <a:sym typeface="Arial"/>
              </a:rPr>
              <a:t>Because of those 3 simple advantages!</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p:nvPr/>
        </p:nvSpPr>
        <p:spPr>
          <a:xfrm>
            <a:off x="222175" y="1914900"/>
            <a:ext cx="4206900" cy="1269899"/>
          </a:xfrm>
          <a:prstGeom prst="rect">
            <a:avLst/>
          </a:prstGeom>
          <a:solidFill>
            <a:srgbClr val="3CBD39">
              <a:alpha val="2235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68" name="Shape 168"/>
          <p:cNvSpPr/>
          <p:nvPr/>
        </p:nvSpPr>
        <p:spPr>
          <a:xfrm>
            <a:off x="222175" y="3575223"/>
            <a:ext cx="4206900" cy="2634900"/>
          </a:xfrm>
          <a:prstGeom prst="rect">
            <a:avLst/>
          </a:prstGeom>
          <a:solidFill>
            <a:srgbClr val="BD3C3C">
              <a:alpha val="2235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169" name="Shape 169"/>
          <p:cNvPicPr preferRelativeResize="0"/>
          <p:nvPr/>
        </p:nvPicPr>
        <p:blipFill rotWithShape="1">
          <a:blip r:embed="rId3">
            <a:alphaModFix amt="57000"/>
          </a:blip>
          <a:srcRect b="0" l="0" r="0" t="0"/>
          <a:stretch/>
        </p:blipFill>
        <p:spPr>
          <a:xfrm>
            <a:off x="222168" y="2414590"/>
            <a:ext cx="2514599" cy="3778800"/>
          </a:xfrm>
          <a:prstGeom prst="rect">
            <a:avLst/>
          </a:prstGeom>
          <a:noFill/>
          <a:ln>
            <a:noFill/>
          </a:ln>
        </p:spPr>
      </p:pic>
      <p:cxnSp>
        <p:nvCxnSpPr>
          <p:cNvPr id="170" name="Shape 170"/>
          <p:cNvCxnSpPr/>
          <p:nvPr/>
        </p:nvCxnSpPr>
        <p:spPr>
          <a:xfrm flipH="1">
            <a:off x="4572423" y="1145550"/>
            <a:ext cx="10200" cy="5007300"/>
          </a:xfrm>
          <a:prstGeom prst="straightConnector1">
            <a:avLst/>
          </a:prstGeom>
          <a:noFill/>
          <a:ln cap="flat" cmpd="sng" w="25400">
            <a:solidFill>
              <a:srgbClr val="083368"/>
            </a:solidFill>
            <a:prstDash val="solid"/>
            <a:miter/>
            <a:headEnd len="med" w="med" type="none"/>
            <a:tailEnd len="med" w="med" type="none"/>
          </a:ln>
        </p:spPr>
      </p:cxnSp>
      <p:sp>
        <p:nvSpPr>
          <p:cNvPr id="171" name="Shape 171"/>
          <p:cNvSpPr/>
          <p:nvPr/>
        </p:nvSpPr>
        <p:spPr>
          <a:xfrm>
            <a:off x="10" y="1103250"/>
            <a:ext cx="863700" cy="863700"/>
          </a:xfrm>
          <a:prstGeom prst="mathPlus">
            <a:avLst>
              <a:gd fmla="val 8243" name="adj1"/>
            </a:avLst>
          </a:prstGeom>
          <a:solidFill>
            <a:srgbClr val="4D8706"/>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72" name="Shape 172"/>
          <p:cNvSpPr/>
          <p:nvPr/>
        </p:nvSpPr>
        <p:spPr>
          <a:xfrm>
            <a:off x="4654562" y="1103250"/>
            <a:ext cx="863700" cy="863700"/>
          </a:xfrm>
          <a:prstGeom prst="mathPlus">
            <a:avLst>
              <a:gd fmla="val 8243" name="adj1"/>
            </a:avLst>
          </a:prstGeom>
          <a:solidFill>
            <a:srgbClr val="4D8706"/>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73" name="Shape 173"/>
          <p:cNvSpPr/>
          <p:nvPr/>
        </p:nvSpPr>
        <p:spPr>
          <a:xfrm>
            <a:off x="107108" y="3313421"/>
            <a:ext cx="865198" cy="133199"/>
          </a:xfrm>
          <a:prstGeom prst="rect">
            <a:avLst/>
          </a:prstGeom>
          <a:solidFill>
            <a:srgbClr val="FF0000"/>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74" name="Shape 174"/>
          <p:cNvSpPr/>
          <p:nvPr/>
        </p:nvSpPr>
        <p:spPr>
          <a:xfrm>
            <a:off x="4789575" y="1890750"/>
            <a:ext cx="4206900" cy="4319400"/>
          </a:xfrm>
          <a:prstGeom prst="rect">
            <a:avLst/>
          </a:prstGeom>
          <a:solidFill>
            <a:srgbClr val="3CBD39">
              <a:alpha val="22352"/>
            </a:srgbClr>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175" name="Shape 175"/>
          <p:cNvPicPr preferRelativeResize="0"/>
          <p:nvPr/>
        </p:nvPicPr>
        <p:blipFill rotWithShape="1">
          <a:blip r:embed="rId4">
            <a:alphaModFix/>
          </a:blip>
          <a:srcRect b="0" l="0" r="0" t="0"/>
          <a:stretch/>
        </p:blipFill>
        <p:spPr>
          <a:xfrm>
            <a:off x="7731125" y="4868862"/>
            <a:ext cx="1360500" cy="1341300"/>
          </a:xfrm>
          <a:prstGeom prst="rect">
            <a:avLst/>
          </a:prstGeom>
          <a:noFill/>
          <a:ln>
            <a:noFill/>
          </a:ln>
        </p:spPr>
      </p:pic>
      <p:pic>
        <p:nvPicPr>
          <p:cNvPr id="176" name="Shape 176"/>
          <p:cNvPicPr preferRelativeResize="0"/>
          <p:nvPr/>
        </p:nvPicPr>
        <p:blipFill rotWithShape="1">
          <a:blip r:embed="rId5">
            <a:alphaModFix/>
          </a:blip>
          <a:srcRect b="0" l="0" r="0" t="0"/>
          <a:stretch/>
        </p:blipFill>
        <p:spPr>
          <a:xfrm>
            <a:off x="6299200" y="5381625"/>
            <a:ext cx="2514599" cy="836699"/>
          </a:xfrm>
          <a:prstGeom prst="rect">
            <a:avLst/>
          </a:prstGeom>
          <a:noFill/>
          <a:ln>
            <a:noFill/>
          </a:ln>
        </p:spPr>
      </p:pic>
      <p:sp>
        <p:nvSpPr>
          <p:cNvPr id="177" name="Shape 177"/>
          <p:cNvSpPr txBox="1"/>
          <p:nvPr/>
        </p:nvSpPr>
        <p:spPr>
          <a:xfrm>
            <a:off x="176025" y="2101100"/>
            <a:ext cx="1993498" cy="3650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000" u="none" cap="none" strike="noStrike">
                <a:solidFill>
                  <a:schemeClr val="dk1"/>
                </a:solidFill>
                <a:latin typeface="Helvetica Neue"/>
                <a:ea typeface="Helvetica Neue"/>
                <a:cs typeface="Helvetica Neue"/>
                <a:sym typeface="Helvetica Neue"/>
              </a:rPr>
              <a:t>+ Broadcasting</a:t>
            </a:r>
          </a:p>
        </p:txBody>
      </p:sp>
      <p:sp>
        <p:nvSpPr>
          <p:cNvPr id="178" name="Shape 178"/>
          <p:cNvSpPr txBox="1"/>
          <p:nvPr/>
        </p:nvSpPr>
        <p:spPr>
          <a:xfrm>
            <a:off x="2301900" y="2117750"/>
            <a:ext cx="2139899" cy="517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800" u="none" cap="none" strike="noStrike">
                <a:solidFill>
                  <a:schemeClr val="dk1"/>
                </a:solidFill>
                <a:latin typeface="Helvetica Neue"/>
                <a:ea typeface="Helvetica Neue"/>
                <a:cs typeface="Helvetica Neue"/>
                <a:sym typeface="Helvetica Neue"/>
              </a:rPr>
              <a:t>+ Simplicity</a:t>
            </a:r>
          </a:p>
        </p:txBody>
      </p:sp>
      <p:sp>
        <p:nvSpPr>
          <p:cNvPr id="179" name="Shape 179"/>
          <p:cNvSpPr txBox="1"/>
          <p:nvPr/>
        </p:nvSpPr>
        <p:spPr>
          <a:xfrm>
            <a:off x="320400" y="2700050"/>
            <a:ext cx="2514599" cy="3650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000" u="none" cap="none" strike="noStrike">
                <a:solidFill>
                  <a:schemeClr val="dk1"/>
                </a:solidFill>
                <a:latin typeface="Helvetica Neue"/>
                <a:ea typeface="Helvetica Neue"/>
                <a:cs typeface="Helvetica Neue"/>
                <a:sym typeface="Helvetica Neue"/>
              </a:rPr>
              <a:t>+ Instant connection</a:t>
            </a:r>
          </a:p>
        </p:txBody>
      </p:sp>
      <p:sp>
        <p:nvSpPr>
          <p:cNvPr id="180" name="Shape 180"/>
          <p:cNvSpPr txBox="1"/>
          <p:nvPr/>
        </p:nvSpPr>
        <p:spPr>
          <a:xfrm>
            <a:off x="598325" y="3787925"/>
            <a:ext cx="1330199" cy="3350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chemeClr val="dk1"/>
                </a:solidFill>
                <a:latin typeface="Arial"/>
                <a:ea typeface="Arial"/>
                <a:cs typeface="Arial"/>
                <a:sym typeface="Arial"/>
              </a:rPr>
              <a:t>- Noise</a:t>
            </a:r>
          </a:p>
        </p:txBody>
      </p:sp>
      <p:sp>
        <p:nvSpPr>
          <p:cNvPr id="181" name="Shape 181"/>
          <p:cNvSpPr txBox="1"/>
          <p:nvPr/>
        </p:nvSpPr>
        <p:spPr>
          <a:xfrm>
            <a:off x="2549558" y="3655475"/>
            <a:ext cx="1819200" cy="577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Limited range of </a:t>
            </a:r>
          </a:p>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communication</a:t>
            </a:r>
          </a:p>
        </p:txBody>
      </p:sp>
      <p:sp>
        <p:nvSpPr>
          <p:cNvPr id="182" name="Shape 182"/>
          <p:cNvSpPr txBox="1"/>
          <p:nvPr/>
        </p:nvSpPr>
        <p:spPr>
          <a:xfrm>
            <a:off x="812725" y="4320325"/>
            <a:ext cx="3168600" cy="5174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 Complex mounting, commissioning, and maintenance</a:t>
            </a:r>
          </a:p>
        </p:txBody>
      </p:sp>
      <p:sp>
        <p:nvSpPr>
          <p:cNvPr id="183" name="Shape 183"/>
          <p:cNvSpPr txBox="1"/>
          <p:nvPr/>
        </p:nvSpPr>
        <p:spPr>
          <a:xfrm>
            <a:off x="2426733" y="4924875"/>
            <a:ext cx="1690800" cy="3047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 Power amplifiers</a:t>
            </a:r>
          </a:p>
        </p:txBody>
      </p:sp>
      <p:sp>
        <p:nvSpPr>
          <p:cNvPr id="184" name="Shape 184"/>
          <p:cNvSpPr txBox="1"/>
          <p:nvPr/>
        </p:nvSpPr>
        <p:spPr>
          <a:xfrm>
            <a:off x="4954537" y="2049499"/>
            <a:ext cx="1819200" cy="3650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Helvetica Neue"/>
                <a:ea typeface="Helvetica Neue"/>
                <a:cs typeface="Helvetica Neue"/>
                <a:sym typeface="Helvetica Neue"/>
              </a:rPr>
              <a:t>Broadcasting</a:t>
            </a:r>
          </a:p>
        </p:txBody>
      </p:sp>
      <p:sp>
        <p:nvSpPr>
          <p:cNvPr id="185" name="Shape 185"/>
          <p:cNvSpPr txBox="1"/>
          <p:nvPr/>
        </p:nvSpPr>
        <p:spPr>
          <a:xfrm>
            <a:off x="5337300" y="2709925"/>
            <a:ext cx="1360500"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a:t>
            </a:r>
            <a:r>
              <a:rPr b="0" i="0" lang="en-US" sz="1800" u="none" cap="none" strike="noStrike">
                <a:solidFill>
                  <a:schemeClr val="dk1"/>
                </a:solidFill>
                <a:latin typeface="Helvetica Neue"/>
                <a:ea typeface="Helvetica Neue"/>
                <a:cs typeface="Helvetica Neue"/>
                <a:sym typeface="Helvetica Neue"/>
              </a:rPr>
              <a:t>Instant connection</a:t>
            </a:r>
          </a:p>
        </p:txBody>
      </p:sp>
      <p:sp>
        <p:nvSpPr>
          <p:cNvPr id="186" name="Shape 186"/>
          <p:cNvSpPr txBox="1"/>
          <p:nvPr/>
        </p:nvSpPr>
        <p:spPr>
          <a:xfrm>
            <a:off x="4883975" y="4965725"/>
            <a:ext cx="1795500" cy="3350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Selective call</a:t>
            </a:r>
          </a:p>
        </p:txBody>
      </p:sp>
      <p:sp>
        <p:nvSpPr>
          <p:cNvPr id="187" name="Shape 187"/>
          <p:cNvSpPr txBox="1"/>
          <p:nvPr/>
        </p:nvSpPr>
        <p:spPr>
          <a:xfrm>
            <a:off x="6418287" y="3654457"/>
            <a:ext cx="1443000" cy="396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000" u="none" cap="none" strike="noStrike">
                <a:solidFill>
                  <a:schemeClr val="dk1"/>
                </a:solidFill>
                <a:latin typeface="Arial"/>
                <a:ea typeface="Arial"/>
                <a:cs typeface="Arial"/>
                <a:sym typeface="Arial"/>
              </a:rPr>
              <a:t>+ No noise</a:t>
            </a:r>
          </a:p>
        </p:txBody>
      </p:sp>
      <p:sp>
        <p:nvSpPr>
          <p:cNvPr id="188" name="Shape 188"/>
          <p:cNvSpPr txBox="1"/>
          <p:nvPr/>
        </p:nvSpPr>
        <p:spPr>
          <a:xfrm>
            <a:off x="7185135" y="2154100"/>
            <a:ext cx="1666799"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chemeClr val="dk1"/>
                </a:solidFill>
                <a:latin typeface="Arial"/>
                <a:ea typeface="Arial"/>
                <a:cs typeface="Arial"/>
                <a:sym typeface="Arial"/>
              </a:rPr>
              <a:t>+ </a:t>
            </a:r>
            <a:r>
              <a:rPr b="0" i="0" lang="en-US" sz="2400" u="none" cap="none" strike="noStrike">
                <a:solidFill>
                  <a:schemeClr val="dk1"/>
                </a:solidFill>
                <a:latin typeface="Helvetica Neue"/>
                <a:ea typeface="Helvetica Neue"/>
                <a:cs typeface="Helvetica Neue"/>
                <a:sym typeface="Helvetica Neue"/>
              </a:rPr>
              <a:t>Usability</a:t>
            </a:r>
          </a:p>
        </p:txBody>
      </p:sp>
      <p:sp>
        <p:nvSpPr>
          <p:cNvPr id="189" name="Shape 189"/>
          <p:cNvSpPr txBox="1"/>
          <p:nvPr/>
        </p:nvSpPr>
        <p:spPr>
          <a:xfrm>
            <a:off x="828775" y="1047750"/>
            <a:ext cx="3671699" cy="7035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cap="none" strike="noStrike">
                <a:solidFill>
                  <a:srgbClr val="073763"/>
                </a:solidFill>
                <a:latin typeface="Helvetica Neue"/>
                <a:ea typeface="Helvetica Neue"/>
                <a:cs typeface="Helvetica Neue"/>
                <a:sym typeface="Helvetica Neue"/>
              </a:rPr>
              <a:t>Traditional conventional radio</a:t>
            </a:r>
          </a:p>
        </p:txBody>
      </p:sp>
      <p:sp>
        <p:nvSpPr>
          <p:cNvPr id="190" name="Shape 190"/>
          <p:cNvSpPr txBox="1"/>
          <p:nvPr/>
        </p:nvSpPr>
        <p:spPr>
          <a:xfrm>
            <a:off x="5518875" y="1096875"/>
            <a:ext cx="3241800" cy="5811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200" u="none" cap="none" strike="noStrike">
                <a:solidFill>
                  <a:srgbClr val="073763"/>
                </a:solidFill>
                <a:latin typeface="Helvetica Neue"/>
                <a:ea typeface="Helvetica Neue"/>
                <a:cs typeface="Helvetica Neue"/>
                <a:sym typeface="Helvetica Neue"/>
              </a:rPr>
              <a:t>TreeTalk system</a:t>
            </a:r>
          </a:p>
        </p:txBody>
      </p:sp>
      <p:sp>
        <p:nvSpPr>
          <p:cNvPr id="191" name="Shape 191"/>
          <p:cNvSpPr txBox="1"/>
          <p:nvPr/>
        </p:nvSpPr>
        <p:spPr>
          <a:xfrm>
            <a:off x="2864399" y="5407025"/>
            <a:ext cx="1507199" cy="3047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 Bulky antennas</a:t>
            </a:r>
          </a:p>
        </p:txBody>
      </p:sp>
      <p:sp>
        <p:nvSpPr>
          <p:cNvPr id="192" name="Shape 192"/>
          <p:cNvSpPr txBox="1"/>
          <p:nvPr/>
        </p:nvSpPr>
        <p:spPr>
          <a:xfrm>
            <a:off x="4883975" y="3525187"/>
            <a:ext cx="1079400" cy="577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Digital sound</a:t>
            </a:r>
          </a:p>
        </p:txBody>
      </p:sp>
      <p:sp>
        <p:nvSpPr>
          <p:cNvPr id="193" name="Shape 193"/>
          <p:cNvSpPr txBox="1"/>
          <p:nvPr/>
        </p:nvSpPr>
        <p:spPr>
          <a:xfrm>
            <a:off x="7185125" y="2865825"/>
            <a:ext cx="1800299" cy="5793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Duplex mode operation</a:t>
            </a:r>
          </a:p>
        </p:txBody>
      </p:sp>
      <p:sp>
        <p:nvSpPr>
          <p:cNvPr id="194" name="Shape 194"/>
          <p:cNvSpPr txBox="1"/>
          <p:nvPr/>
        </p:nvSpPr>
        <p:spPr>
          <a:xfrm>
            <a:off x="5963375" y="4366800"/>
            <a:ext cx="2663698" cy="3350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Extra features (GPS etc.)</a:t>
            </a:r>
          </a:p>
        </p:txBody>
      </p:sp>
      <p:sp>
        <p:nvSpPr>
          <p:cNvPr id="195" name="Shape 195"/>
          <p:cNvSpPr txBox="1"/>
          <p:nvPr/>
        </p:nvSpPr>
        <p:spPr>
          <a:xfrm>
            <a:off x="6948575" y="645740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196" name="Shape 196"/>
          <p:cNvPicPr preferRelativeResize="0"/>
          <p:nvPr>
            <p:ph idx="4294967295" type="body"/>
          </p:nvPr>
        </p:nvPicPr>
        <p:blipFill rotWithShape="1">
          <a:blip r:embed="rId6">
            <a:alphaModFix/>
          </a:blip>
          <a:srcRect b="0" l="0" r="0" t="9"/>
          <a:stretch/>
        </p:blipFill>
        <p:spPr>
          <a:xfrm>
            <a:off x="320400" y="291800"/>
            <a:ext cx="438600" cy="639900"/>
          </a:xfrm>
          <a:prstGeom prst="rect">
            <a:avLst/>
          </a:prstGeom>
          <a:noFill/>
          <a:ln>
            <a:noFill/>
          </a:ln>
        </p:spPr>
      </p:pic>
      <p:sp>
        <p:nvSpPr>
          <p:cNvPr id="197" name="Shape 197"/>
          <p:cNvSpPr txBox="1"/>
          <p:nvPr/>
        </p:nvSpPr>
        <p:spPr>
          <a:xfrm>
            <a:off x="895350" y="61050"/>
            <a:ext cx="7932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Pros &amp; Cons</a:t>
            </a:r>
          </a:p>
        </p:txBody>
      </p:sp>
      <p:sp>
        <p:nvSpPr>
          <p:cNvPr id="198" name="Shape 198"/>
          <p:cNvSpPr txBox="1"/>
          <p:nvPr/>
        </p:nvSpPr>
        <p:spPr>
          <a:xfrm>
            <a:off x="107100" y="6246750"/>
            <a:ext cx="7832098" cy="457200"/>
          </a:xfrm>
          <a:prstGeom prst="rect">
            <a:avLst/>
          </a:prstGeom>
          <a:noFill/>
          <a:ln cap="flat" cmpd="sng" w="28575">
            <a:solidFill>
              <a:srgbClr val="6D9EEB"/>
            </a:solidFill>
            <a:prstDash val="solid"/>
            <a:round/>
            <a:headEnd len="med" w="med" type="none"/>
            <a:tailEnd len="med" w="med" type="none"/>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We are going to transplant the advantages onto the new technical platform.</a:t>
            </a:r>
          </a:p>
        </p:txBody>
      </p:sp>
      <p:sp>
        <p:nvSpPr>
          <p:cNvPr id="199" name="Shape 199"/>
          <p:cNvSpPr txBox="1"/>
          <p:nvPr/>
        </p:nvSpPr>
        <p:spPr>
          <a:xfrm>
            <a:off x="4731575" y="5727725"/>
            <a:ext cx="1795500" cy="3350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600" u="none" cap="none" strike="noStrike">
                <a:solidFill>
                  <a:schemeClr val="dk1"/>
                </a:solidFill>
                <a:latin typeface="Arial"/>
                <a:ea typeface="Arial"/>
                <a:cs typeface="Arial"/>
                <a:sym typeface="Arial"/>
              </a:rPr>
              <a:t>+ Flexible groups</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nvSpPr>
        <p:spPr>
          <a:xfrm>
            <a:off x="4686637" y="720575"/>
            <a:ext cx="8085599" cy="6399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4400" u="none" cap="none" strike="noStrike">
              <a:solidFill>
                <a:srgbClr val="20124D"/>
              </a:solidFill>
              <a:latin typeface="Helvetica Neue"/>
              <a:ea typeface="Helvetica Neue"/>
              <a:cs typeface="Helvetica Neue"/>
              <a:sym typeface="Helvetica Neue"/>
            </a:endParaRPr>
          </a:p>
        </p:txBody>
      </p:sp>
      <p:grpSp>
        <p:nvGrpSpPr>
          <p:cNvPr id="206" name="Shape 206"/>
          <p:cNvGrpSpPr/>
          <p:nvPr/>
        </p:nvGrpSpPr>
        <p:grpSpPr>
          <a:xfrm>
            <a:off x="752112" y="1129725"/>
            <a:ext cx="8086575" cy="3016175"/>
            <a:chOff x="981075" y="2006550"/>
            <a:chExt cx="8086575" cy="3016175"/>
          </a:xfrm>
        </p:grpSpPr>
        <p:pic>
          <p:nvPicPr>
            <p:cNvPr id="207" name="Shape 207"/>
            <p:cNvPicPr preferRelativeResize="0"/>
            <p:nvPr/>
          </p:nvPicPr>
          <p:blipFill rotWithShape="1">
            <a:blip r:embed="rId3">
              <a:alphaModFix/>
            </a:blip>
            <a:srcRect b="0" l="0" r="0" t="0"/>
            <a:stretch/>
          </p:blipFill>
          <p:spPr>
            <a:xfrm>
              <a:off x="981075" y="2006550"/>
              <a:ext cx="7181849" cy="2724150"/>
            </a:xfrm>
            <a:prstGeom prst="rect">
              <a:avLst/>
            </a:prstGeom>
            <a:noFill/>
            <a:ln>
              <a:noFill/>
            </a:ln>
          </p:spPr>
        </p:pic>
        <p:sp>
          <p:nvSpPr>
            <p:cNvPr id="208" name="Shape 208"/>
            <p:cNvSpPr txBox="1"/>
            <p:nvPr/>
          </p:nvSpPr>
          <p:spPr>
            <a:xfrm>
              <a:off x="4841650" y="4576025"/>
              <a:ext cx="1219500" cy="4467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545454"/>
                </a:buClr>
                <a:buSzPct val="25000"/>
                <a:buFont typeface="Helvetica Neue"/>
                <a:buNone/>
              </a:pPr>
              <a:r>
                <a:rPr b="0" i="0" lang="en-US" sz="1800" u="none" cap="none" strike="noStrike">
                  <a:solidFill>
                    <a:srgbClr val="545454"/>
                  </a:solidFill>
                  <a:highlight>
                    <a:srgbClr val="FFFFFF"/>
                  </a:highlight>
                  <a:latin typeface="Helvetica Neue"/>
                  <a:ea typeface="Helvetica Neue"/>
                  <a:cs typeface="Helvetica Neue"/>
                  <a:sym typeface="Helvetica Neue"/>
                </a:rPr>
                <a:t>178* mm</a:t>
              </a:r>
            </a:p>
          </p:txBody>
        </p:sp>
        <p:sp>
          <p:nvSpPr>
            <p:cNvPr id="209" name="Shape 209"/>
            <p:cNvSpPr txBox="1"/>
            <p:nvPr/>
          </p:nvSpPr>
          <p:spPr>
            <a:xfrm>
              <a:off x="8032950" y="3412375"/>
              <a:ext cx="1034700" cy="4467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545454"/>
                </a:buClr>
                <a:buSzPct val="25000"/>
                <a:buFont typeface="Helvetica Neue"/>
                <a:buNone/>
              </a:pPr>
              <a:r>
                <a:rPr b="0" i="0" lang="en-US" sz="1800" u="none" cap="none" strike="noStrike">
                  <a:solidFill>
                    <a:srgbClr val="545454"/>
                  </a:solidFill>
                  <a:highlight>
                    <a:srgbClr val="FFFFFF"/>
                  </a:highlight>
                  <a:latin typeface="Helvetica Neue"/>
                  <a:ea typeface="Helvetica Neue"/>
                  <a:cs typeface="Helvetica Neue"/>
                  <a:sym typeface="Helvetica Neue"/>
                </a:rPr>
                <a:t>50* mm</a:t>
              </a:r>
            </a:p>
          </p:txBody>
        </p:sp>
      </p:grpSp>
      <p:cxnSp>
        <p:nvCxnSpPr>
          <p:cNvPr id="210" name="Shape 210"/>
          <p:cNvCxnSpPr/>
          <p:nvPr/>
        </p:nvCxnSpPr>
        <p:spPr>
          <a:xfrm>
            <a:off x="6990900" y="3090525"/>
            <a:ext cx="1143000" cy="898498"/>
          </a:xfrm>
          <a:prstGeom prst="straightConnector1">
            <a:avLst/>
          </a:prstGeom>
          <a:noFill/>
          <a:ln cap="flat" cmpd="sng" w="38100">
            <a:solidFill>
              <a:srgbClr val="3CBD39"/>
            </a:solidFill>
            <a:prstDash val="solid"/>
            <a:round/>
            <a:headEnd len="lg" w="lg" type="oval"/>
            <a:tailEnd len="med" w="med" type="none"/>
          </a:ln>
        </p:spPr>
      </p:cxnSp>
      <p:sp>
        <p:nvSpPr>
          <p:cNvPr id="211" name="Shape 211"/>
          <p:cNvSpPr txBox="1"/>
          <p:nvPr/>
        </p:nvSpPr>
        <p:spPr>
          <a:xfrm>
            <a:off x="6942525" y="3912850"/>
            <a:ext cx="2124899" cy="1734898"/>
          </a:xfrm>
          <a:prstGeom prst="rect">
            <a:avLst/>
          </a:prstGeom>
          <a:solidFill>
            <a:srgbClr val="3CBD39"/>
          </a:solidFill>
          <a:ln>
            <a:noFill/>
          </a:ln>
        </p:spPr>
        <p:txBody>
          <a:bodyPr anchorCtr="0" anchor="t" bIns="91425" lIns="91425" rIns="91425" tIns="91425">
            <a:noAutofit/>
          </a:bodyPr>
          <a:lstStyle/>
          <a:p>
            <a:pPr indent="0" lvl="0" marL="0" marR="0" rtl="0" algn="ctr">
              <a:lnSpc>
                <a:spcPct val="115000"/>
              </a:lnSpc>
              <a:spcBef>
                <a:spcPts val="0"/>
              </a:spcBef>
              <a:spcAft>
                <a:spcPts val="0"/>
              </a:spcAft>
              <a:buClr>
                <a:schemeClr val="dk1"/>
              </a:buClr>
              <a:buSzPct val="25000"/>
              <a:buFont typeface="Arial"/>
              <a:buNone/>
            </a:pPr>
            <a:r>
              <a:rPr b="0" i="0" lang="en-US" sz="1800" u="none" cap="none" strike="noStrike">
                <a:solidFill>
                  <a:srgbClr val="FFFFFF"/>
                </a:solidFill>
                <a:latin typeface="Helvetica Neue"/>
                <a:ea typeface="Helvetica Neue"/>
                <a:cs typeface="Helvetica Neue"/>
                <a:sym typeface="Helvetica Neue"/>
              </a:rPr>
              <a:t>PS unit</a:t>
            </a:r>
          </a:p>
          <a:p>
            <a:pPr indent="0" lvl="0" marL="0" marR="0" rtl="0" algn="ctr">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SzPct val="25000"/>
              <a:buFont typeface="Arial"/>
              <a:buNone/>
            </a:pPr>
            <a:r>
              <a:rPr b="0" i="0" lang="en-US" sz="1800" u="none" cap="none" strike="noStrike">
                <a:solidFill>
                  <a:srgbClr val="FFFFFF"/>
                </a:solidFill>
                <a:latin typeface="Helvetica Neue"/>
                <a:ea typeface="Helvetica Neue"/>
                <a:cs typeface="Helvetica Neue"/>
                <a:sym typeface="Helvetica Neue"/>
              </a:rPr>
              <a:t>12V/24V</a:t>
            </a:r>
          </a:p>
          <a:p>
            <a:pPr indent="0" lvl="0" marL="0" marR="0" rtl="0" algn="l">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cxnSp>
        <p:nvCxnSpPr>
          <p:cNvPr id="212" name="Shape 212"/>
          <p:cNvCxnSpPr/>
          <p:nvPr/>
        </p:nvCxnSpPr>
        <p:spPr>
          <a:xfrm flipH="1">
            <a:off x="2946047" y="3119650"/>
            <a:ext cx="929698" cy="1014298"/>
          </a:xfrm>
          <a:prstGeom prst="straightConnector1">
            <a:avLst/>
          </a:prstGeom>
          <a:noFill/>
          <a:ln cap="flat" cmpd="sng" w="38100">
            <a:solidFill>
              <a:srgbClr val="3CBD39"/>
            </a:solidFill>
            <a:prstDash val="solid"/>
            <a:round/>
            <a:headEnd len="lg" w="lg" type="oval"/>
            <a:tailEnd len="med" w="med" type="none"/>
          </a:ln>
        </p:spPr>
      </p:cxnSp>
      <p:sp>
        <p:nvSpPr>
          <p:cNvPr id="213" name="Shape 213"/>
          <p:cNvSpPr txBox="1"/>
          <p:nvPr/>
        </p:nvSpPr>
        <p:spPr>
          <a:xfrm>
            <a:off x="1895600" y="3905350"/>
            <a:ext cx="1871399" cy="446700"/>
          </a:xfrm>
          <a:prstGeom prst="rect">
            <a:avLst/>
          </a:prstGeom>
          <a:solidFill>
            <a:srgbClr val="3CBD39"/>
          </a:solid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Helvetica Neue"/>
              <a:buNone/>
            </a:pPr>
            <a:r>
              <a:rPr b="0" i="0" lang="en-US" sz="1800" u="none" cap="none" strike="noStrike">
                <a:solidFill>
                  <a:srgbClr val="FFFFFF"/>
                </a:solidFill>
                <a:latin typeface="Helvetica Neue"/>
                <a:ea typeface="Helvetica Neue"/>
                <a:cs typeface="Helvetica Neue"/>
                <a:sym typeface="Helvetica Neue"/>
              </a:rPr>
              <a:t>Repeat button</a:t>
            </a:r>
          </a:p>
        </p:txBody>
      </p:sp>
      <p:sp>
        <p:nvSpPr>
          <p:cNvPr id="214" name="Shape 214"/>
          <p:cNvSpPr txBox="1"/>
          <p:nvPr/>
        </p:nvSpPr>
        <p:spPr>
          <a:xfrm>
            <a:off x="183150" y="4565500"/>
            <a:ext cx="5676298" cy="446700"/>
          </a:xfrm>
          <a:prstGeom prst="rect">
            <a:avLst/>
          </a:prstGeom>
          <a:solidFill>
            <a:srgbClr val="3CBD39"/>
          </a:solid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Helvetica Neue"/>
              <a:buNone/>
            </a:pPr>
            <a:r>
              <a:rPr b="0" i="0" lang="en-US" sz="1800" u="none" cap="none" strike="noStrike">
                <a:solidFill>
                  <a:srgbClr val="FFFFFF"/>
                </a:solidFill>
                <a:latin typeface="Helvetica Neue"/>
                <a:ea typeface="Helvetica Neue"/>
                <a:cs typeface="Helvetica Neue"/>
                <a:sym typeface="Helvetica Neue"/>
              </a:rPr>
              <a:t>* ISO 7736 / DIN 75490  compliance</a:t>
            </a:r>
          </a:p>
        </p:txBody>
      </p:sp>
      <p:pic>
        <p:nvPicPr>
          <p:cNvPr id="215" name="Shape 215"/>
          <p:cNvPicPr preferRelativeResize="0"/>
          <p:nvPr>
            <p:ph idx="4294967295" type="body"/>
          </p:nvPr>
        </p:nvPicPr>
        <p:blipFill rotWithShape="1">
          <a:blip r:embed="rId4">
            <a:alphaModFix/>
          </a:blip>
          <a:srcRect b="0" l="0" r="0" t="9"/>
          <a:stretch/>
        </p:blipFill>
        <p:spPr>
          <a:xfrm>
            <a:off x="320400" y="291800"/>
            <a:ext cx="438600" cy="639900"/>
          </a:xfrm>
          <a:prstGeom prst="rect">
            <a:avLst/>
          </a:prstGeom>
          <a:noFill/>
          <a:ln>
            <a:noFill/>
          </a:ln>
        </p:spPr>
      </p:pic>
      <p:sp>
        <p:nvSpPr>
          <p:cNvPr id="216" name="Shape 216"/>
          <p:cNvSpPr txBox="1"/>
          <p:nvPr/>
        </p:nvSpPr>
        <p:spPr>
          <a:xfrm>
            <a:off x="895350" y="61050"/>
            <a:ext cx="7932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4400" u="none" cap="none" strike="noStrike">
                <a:solidFill>
                  <a:srgbClr val="083368"/>
                </a:solidFill>
                <a:latin typeface="Helvetica Neue"/>
                <a:ea typeface="Helvetica Neue"/>
                <a:cs typeface="Helvetica Neue"/>
                <a:sym typeface="Helvetica Neue"/>
              </a:rPr>
              <a:t>The Terminal </a:t>
            </a:r>
          </a:p>
        </p:txBody>
      </p:sp>
      <p:sp>
        <p:nvSpPr>
          <p:cNvPr id="217" name="Shape 217"/>
          <p:cNvSpPr txBox="1"/>
          <p:nvPr/>
        </p:nvSpPr>
        <p:spPr>
          <a:xfrm>
            <a:off x="6948575" y="6689750"/>
            <a:ext cx="2139899" cy="98700"/>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218" name="Shape 218"/>
          <p:cNvPicPr preferRelativeResize="0"/>
          <p:nvPr/>
        </p:nvPicPr>
        <p:blipFill rotWithShape="1">
          <a:blip r:embed="rId5">
            <a:alphaModFix/>
          </a:blip>
          <a:srcRect b="0" l="0" r="0" t="0"/>
          <a:stretch/>
        </p:blipFill>
        <p:spPr>
          <a:xfrm>
            <a:off x="7148775" y="4295876"/>
            <a:ext cx="1689900" cy="950700"/>
          </a:xfrm>
          <a:prstGeom prst="rect">
            <a:avLst/>
          </a:prstGeom>
          <a:noFill/>
          <a:ln>
            <a:noFill/>
          </a:ln>
        </p:spPr>
      </p:pic>
      <p:sp>
        <p:nvSpPr>
          <p:cNvPr id="219" name="Shape 219"/>
          <p:cNvSpPr txBox="1"/>
          <p:nvPr/>
        </p:nvSpPr>
        <p:spPr>
          <a:xfrm>
            <a:off x="183150" y="5098900"/>
            <a:ext cx="6600600" cy="1411800"/>
          </a:xfrm>
          <a:prstGeom prst="rect">
            <a:avLst/>
          </a:prstGeom>
          <a:solidFill>
            <a:srgbClr val="0000FF"/>
          </a:solid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Helvetica Neue"/>
              <a:buNone/>
            </a:pPr>
            <a:r>
              <a:rPr b="1" i="0" lang="en-US" sz="1800" u="none" cap="none" strike="noStrike">
                <a:solidFill>
                  <a:srgbClr val="FFFFFF"/>
                </a:solidFill>
                <a:latin typeface="Helvetica Neue"/>
                <a:ea typeface="Helvetica Neue"/>
                <a:cs typeface="Helvetica Neue"/>
                <a:sym typeface="Helvetica Neue"/>
              </a:rPr>
              <a:t>** Intellectual Property registered:</a:t>
            </a:r>
            <a:br>
              <a:rPr b="0" i="0" lang="en-US" sz="1800" u="none" cap="none" strike="noStrike">
                <a:solidFill>
                  <a:srgbClr val="FFFFFF"/>
                </a:solidFill>
                <a:latin typeface="Helvetica Neue"/>
                <a:ea typeface="Helvetica Neue"/>
                <a:cs typeface="Helvetica Neue"/>
                <a:sym typeface="Helvetica Neue"/>
              </a:rPr>
            </a:br>
            <a:r>
              <a:rPr b="1" i="0" lang="en-US" sz="1400" u="none" cap="none" strike="noStrike">
                <a:solidFill>
                  <a:schemeClr val="lt1"/>
                </a:solidFill>
                <a:latin typeface="Helvetica Neue"/>
                <a:ea typeface="Helvetica Neue"/>
                <a:cs typeface="Helvetica Neue"/>
                <a:sym typeface="Helvetica Neue"/>
              </a:rPr>
              <a:t>United States Patent  N 9,338,275</a:t>
            </a:r>
            <a:br>
              <a:rPr b="1" i="0" lang="en-US" sz="1400" u="none" cap="none" strike="noStrike">
                <a:solidFill>
                  <a:schemeClr val="lt1"/>
                </a:solidFill>
                <a:latin typeface="Helvetica Neue"/>
                <a:ea typeface="Helvetica Neue"/>
                <a:cs typeface="Helvetica Neue"/>
                <a:sym typeface="Helvetica Neue"/>
              </a:rPr>
            </a:br>
            <a:r>
              <a:rPr b="1" i="0" lang="en-US" sz="1400" u="none" cap="none" strike="noStrike">
                <a:solidFill>
                  <a:srgbClr val="FFFFFF"/>
                </a:solidFill>
                <a:latin typeface="Helvetica Neue"/>
                <a:ea typeface="Helvetica Neue"/>
                <a:cs typeface="Helvetica Neue"/>
                <a:sym typeface="Helvetica Neue"/>
              </a:rPr>
              <a:t>RF UM Patent N 121411</a:t>
            </a:r>
            <a:br>
              <a:rPr b="1" i="0" lang="en-US" sz="1400" u="none" cap="none" strike="noStrike">
                <a:solidFill>
                  <a:srgbClr val="FFFFFF"/>
                </a:solidFill>
                <a:latin typeface="Helvetica Neue"/>
                <a:ea typeface="Helvetica Neue"/>
                <a:cs typeface="Helvetica Neue"/>
                <a:sym typeface="Helvetica Neue"/>
              </a:rPr>
            </a:br>
            <a:r>
              <a:rPr b="1" i="0" lang="en-US" sz="1400" u="none" cap="none" strike="noStrike">
                <a:solidFill>
                  <a:srgbClr val="FFFFFF"/>
                </a:solidFill>
                <a:latin typeface="Helvetica Neue"/>
                <a:ea typeface="Helvetica Neue"/>
                <a:cs typeface="Helvetica Neue"/>
                <a:sym typeface="Helvetica Neue"/>
              </a:rPr>
              <a:t>PCT/RU2013/000062, WIPO WO 2013/162414 A1, US 2015/0072724 A1</a:t>
            </a:r>
            <a:br>
              <a:rPr b="1" i="0" lang="en-US" sz="1400" u="none" cap="none" strike="noStrike">
                <a:solidFill>
                  <a:srgbClr val="FFFFFF"/>
                </a:solidFill>
                <a:latin typeface="Helvetica Neue"/>
                <a:ea typeface="Helvetica Neue"/>
                <a:cs typeface="Helvetica Neue"/>
                <a:sym typeface="Helvetica Neue"/>
              </a:rPr>
            </a:br>
            <a:r>
              <a:rPr b="1" i="0" lang="en-US" sz="1400" u="none" cap="none" strike="noStrike">
                <a:solidFill>
                  <a:srgbClr val="FFFFFF"/>
                </a:solidFill>
                <a:latin typeface="Helvetica Neue"/>
                <a:ea typeface="Helvetica Neue"/>
                <a:cs typeface="Helvetica Neue"/>
                <a:sym typeface="Helvetica Neue"/>
              </a:rPr>
              <a:t>+ numerous know-hows...</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pic>
        <p:nvPicPr>
          <p:cNvPr id="225" name="Shape 225"/>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226" name="Shape 226"/>
          <p:cNvSpPr txBox="1"/>
          <p:nvPr/>
        </p:nvSpPr>
        <p:spPr>
          <a:xfrm>
            <a:off x="853400" y="274650"/>
            <a:ext cx="7967400" cy="6396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Financial  Model</a:t>
            </a:r>
          </a:p>
        </p:txBody>
      </p:sp>
      <p:pic>
        <p:nvPicPr>
          <p:cNvPr id="227" name="Shape 227"/>
          <p:cNvPicPr preferRelativeResize="0"/>
          <p:nvPr/>
        </p:nvPicPr>
        <p:blipFill rotWithShape="1">
          <a:blip r:embed="rId4">
            <a:alphaModFix/>
          </a:blip>
          <a:srcRect b="0" l="0" r="16882" t="0"/>
          <a:stretch/>
        </p:blipFill>
        <p:spPr>
          <a:xfrm>
            <a:off x="0" y="1358575"/>
            <a:ext cx="6270599" cy="3990898"/>
          </a:xfrm>
          <a:prstGeom prst="rect">
            <a:avLst/>
          </a:prstGeom>
          <a:noFill/>
          <a:ln>
            <a:noFill/>
          </a:ln>
        </p:spPr>
      </p:pic>
      <p:sp>
        <p:nvSpPr>
          <p:cNvPr id="228" name="Shape 228"/>
          <p:cNvSpPr txBox="1"/>
          <p:nvPr/>
        </p:nvSpPr>
        <p:spPr>
          <a:xfrm>
            <a:off x="2012950" y="3614737"/>
            <a:ext cx="1914525" cy="36671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229" name="Shape 229"/>
          <p:cNvGraphicFramePr/>
          <p:nvPr/>
        </p:nvGraphicFramePr>
        <p:xfrm>
          <a:off x="789762" y="1021925"/>
          <a:ext cx="3000000" cy="3000000"/>
        </p:xfrm>
        <a:graphic>
          <a:graphicData uri="http://schemas.openxmlformats.org/drawingml/2006/table">
            <a:tbl>
              <a:tblPr>
                <a:noFill/>
                <a:tableStyleId>{356605C9-4DEA-4D36-BD2D-FD2E041389FE}</a:tableStyleId>
              </a:tblPr>
              <a:tblGrid>
                <a:gridCol w="2812800"/>
                <a:gridCol w="1192525"/>
              </a:tblGrid>
              <a:tr h="448475">
                <a:tc>
                  <a:txBody>
                    <a:bodyPr>
                      <a:noAutofit/>
                    </a:bodyPr>
                    <a:lstStyle/>
                    <a:p>
                      <a:pPr indent="0" lvl="0" marL="0" marR="0" rtl="0" algn="l">
                        <a:lnSpc>
                          <a:spcPct val="100000"/>
                        </a:lnSpc>
                        <a:spcBef>
                          <a:spcPts val="0"/>
                        </a:spcBef>
                        <a:spcAft>
                          <a:spcPts val="0"/>
                        </a:spcAft>
                        <a:buClr>
                          <a:schemeClr val="dk1"/>
                        </a:buClr>
                        <a:buSzPct val="25000"/>
                        <a:buFont typeface="Calibri"/>
                        <a:buNone/>
                      </a:pPr>
                      <a:r>
                        <a:rPr b="1" lang="en-US" sz="1800" u="none" cap="none" strike="noStrike">
                          <a:solidFill>
                            <a:schemeClr val="dk1"/>
                          </a:solidFill>
                          <a:latin typeface="Helvetica Neue"/>
                          <a:ea typeface="Helvetica Neue"/>
                          <a:cs typeface="Helvetica Neue"/>
                          <a:sym typeface="Helvetica Neue"/>
                        </a:rPr>
                        <a:t> </a:t>
                      </a:r>
                      <a:r>
                        <a:rPr b="1" i="0" lang="en-US" sz="1800" u="none" cap="none" strike="noStrike">
                          <a:solidFill>
                            <a:schemeClr val="dk1"/>
                          </a:solidFill>
                          <a:latin typeface="Helvetica Neue"/>
                          <a:ea typeface="Helvetica Neue"/>
                          <a:cs typeface="Helvetica Neue"/>
                          <a:sym typeface="Helvetica Neue"/>
                        </a:rPr>
                        <a:t>Payback period</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SzPct val="25000"/>
                        <a:buFont typeface="Calibri"/>
                        <a:buNone/>
                      </a:pPr>
                      <a:r>
                        <a:rPr b="1" lang="en-US" sz="1800" u="none" cap="none" strike="noStrike">
                          <a:solidFill>
                            <a:schemeClr val="dk1"/>
                          </a:solidFill>
                          <a:latin typeface="Helvetica Neue"/>
                          <a:ea typeface="Helvetica Neue"/>
                          <a:cs typeface="Helvetica Neue"/>
                          <a:sym typeface="Helvetica Neue"/>
                        </a:rPr>
                        <a:t>  </a:t>
                      </a:r>
                      <a:r>
                        <a:rPr b="1" i="0" lang="en-US" sz="1800" u="none" cap="none" strike="noStrike">
                          <a:solidFill>
                            <a:schemeClr val="dk1"/>
                          </a:solidFill>
                          <a:latin typeface="Helvetica Neue"/>
                          <a:ea typeface="Helvetica Neue"/>
                          <a:cs typeface="Helvetica Neue"/>
                          <a:sym typeface="Helvetica Neue"/>
                        </a:rPr>
                        <a:t>3 </a:t>
                      </a:r>
                      <a:r>
                        <a:rPr b="1" lang="en-US" sz="1800" u="none" cap="none" strike="noStrike">
                          <a:solidFill>
                            <a:schemeClr val="dk1"/>
                          </a:solidFill>
                          <a:latin typeface="Helvetica Neue"/>
                          <a:ea typeface="Helvetica Neue"/>
                          <a:cs typeface="Helvetica Neue"/>
                          <a:sym typeface="Helvetica Neue"/>
                        </a:rPr>
                        <a:t>years</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r>
              <a:tr h="455975">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latin typeface="Helvetica Neue"/>
                          <a:ea typeface="Helvetica Neue"/>
                          <a:cs typeface="Helvetica Neue"/>
                          <a:sym typeface="Helvetica Neue"/>
                        </a:rPr>
                        <a:t> </a:t>
                      </a:r>
                      <a:r>
                        <a:rPr b="0" i="0" lang="en-US" sz="1800" u="none" cap="none" strike="noStrike">
                          <a:solidFill>
                            <a:schemeClr val="dk1"/>
                          </a:solidFill>
                          <a:latin typeface="Helvetica Neue"/>
                          <a:ea typeface="Helvetica Neue"/>
                          <a:cs typeface="Helvetica Neue"/>
                          <a:sym typeface="Helvetica Neue"/>
                        </a:rPr>
                        <a:t>NPV</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latin typeface="Helvetica Neue"/>
                          <a:ea typeface="Helvetica Neue"/>
                          <a:cs typeface="Helvetica Neue"/>
                          <a:sym typeface="Helvetica Neue"/>
                        </a:rPr>
                        <a:t>  $</a:t>
                      </a:r>
                      <a:r>
                        <a:rPr lang="en-US" sz="1800">
                          <a:solidFill>
                            <a:schemeClr val="dk1"/>
                          </a:solidFill>
                          <a:latin typeface="Helvetica Neue"/>
                          <a:ea typeface="Helvetica Neue"/>
                          <a:cs typeface="Helvetica Neue"/>
                          <a:sym typeface="Helvetica Neue"/>
                        </a:rPr>
                        <a:t>8</a:t>
                      </a:r>
                      <a:r>
                        <a:rPr b="0" i="0" lang="en-US" sz="1800" u="none" cap="none" strike="noStrike">
                          <a:solidFill>
                            <a:schemeClr val="dk1"/>
                          </a:solidFill>
                          <a:latin typeface="Helvetica Neue"/>
                          <a:ea typeface="Helvetica Neue"/>
                          <a:cs typeface="Helvetica Neue"/>
                          <a:sym typeface="Helvetica Neue"/>
                        </a:rPr>
                        <a:t>.</a:t>
                      </a:r>
                      <a:r>
                        <a:rPr lang="en-US" sz="1800">
                          <a:solidFill>
                            <a:schemeClr val="dk1"/>
                          </a:solidFill>
                          <a:latin typeface="Helvetica Neue"/>
                          <a:ea typeface="Helvetica Neue"/>
                          <a:cs typeface="Helvetica Neue"/>
                          <a:sym typeface="Helvetica Neue"/>
                        </a:rPr>
                        <a:t>3</a:t>
                      </a:r>
                      <a:r>
                        <a:rPr b="0" i="0" lang="en-US" sz="1800" u="none" cap="none" strike="noStrike">
                          <a:solidFill>
                            <a:schemeClr val="dk1"/>
                          </a:solidFill>
                          <a:latin typeface="Helvetica Neue"/>
                          <a:ea typeface="Helvetica Neue"/>
                          <a:cs typeface="Helvetica Neue"/>
                          <a:sym typeface="Helvetica Neue"/>
                        </a:rPr>
                        <a:t>M</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r h="459950">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latin typeface="Helvetica Neue"/>
                          <a:ea typeface="Helvetica Neue"/>
                          <a:cs typeface="Helvetica Neue"/>
                          <a:sym typeface="Helvetica Neue"/>
                        </a:rPr>
                        <a:t> </a:t>
                      </a:r>
                      <a:r>
                        <a:rPr b="0" i="0" lang="en-US" sz="1800" u="none" cap="none" strike="noStrike">
                          <a:solidFill>
                            <a:schemeClr val="dk1"/>
                          </a:solidFill>
                          <a:latin typeface="Helvetica Neue"/>
                          <a:ea typeface="Helvetica Neue"/>
                          <a:cs typeface="Helvetica Neue"/>
                          <a:sym typeface="Helvetica Neue"/>
                        </a:rPr>
                        <a:t>IRR</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SzPct val="25000"/>
                        <a:buFont typeface="Calibri"/>
                        <a:buNone/>
                      </a:pPr>
                      <a:r>
                        <a:rPr lang="en-US" sz="1800" u="none" cap="none" strike="noStrike">
                          <a:solidFill>
                            <a:schemeClr val="dk1"/>
                          </a:solidFill>
                          <a:latin typeface="Helvetica Neue"/>
                          <a:ea typeface="Helvetica Neue"/>
                          <a:cs typeface="Helvetica Neue"/>
                          <a:sym typeface="Helvetica Neue"/>
                        </a:rPr>
                        <a:t>  1</a:t>
                      </a:r>
                      <a:r>
                        <a:rPr b="0" i="0" lang="en-US" sz="1800" u="none" cap="none" strike="noStrike">
                          <a:solidFill>
                            <a:schemeClr val="dk1"/>
                          </a:solidFill>
                          <a:latin typeface="Helvetica Neue"/>
                          <a:ea typeface="Helvetica Neue"/>
                          <a:cs typeface="Helvetica Neue"/>
                          <a:sym typeface="Helvetica Neue"/>
                        </a:rPr>
                        <a:t>66 %</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r h="459950">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latin typeface="Helvetica Neue"/>
                          <a:ea typeface="Helvetica Neue"/>
                          <a:cs typeface="Helvetica Neue"/>
                          <a:sym typeface="Helvetica Neue"/>
                        </a:rPr>
                        <a:t> Initial addressable market</a:t>
                      </a:r>
                    </a:p>
                    <a:p>
                      <a:pPr indent="0" lvl="0" marL="0" marR="0" rtl="0" algn="l">
                        <a:lnSpc>
                          <a:spcPct val="100000"/>
                        </a:lnSpc>
                        <a:spcBef>
                          <a:spcPts val="0"/>
                        </a:spcBef>
                        <a:spcAft>
                          <a:spcPts val="0"/>
                        </a:spcAft>
                        <a:buClr>
                          <a:srgbClr val="000000"/>
                        </a:buClr>
                        <a:buSzPct val="25000"/>
                        <a:buFont typeface="Arial"/>
                        <a:buNone/>
                      </a:pPr>
                      <a:r>
                        <a:t/>
                      </a:r>
                      <a:endParaRPr sz="1800" u="none" cap="none" strike="noStrike">
                        <a:solidFill>
                          <a:schemeClr val="dk1"/>
                        </a:solidFill>
                        <a:latin typeface="Helvetica Neue"/>
                        <a:ea typeface="Helvetica Neue"/>
                        <a:cs typeface="Helvetica Neue"/>
                        <a:sym typeface="Helvetica Neue"/>
                      </a:endParaRP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SzPct val="25000"/>
                        <a:buFont typeface="Helvetica Neue"/>
                        <a:buNone/>
                      </a:pPr>
                      <a:r>
                        <a:rPr lang="en-US" sz="1800" u="none" cap="none" strike="noStrike">
                          <a:solidFill>
                            <a:schemeClr val="dk1"/>
                          </a:solidFill>
                          <a:latin typeface="Helvetica Neue"/>
                          <a:ea typeface="Helvetica Neue"/>
                          <a:cs typeface="Helvetica Neue"/>
                          <a:sym typeface="Helvetica Neue"/>
                        </a:rPr>
                        <a:t>  $2B / y</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r h="459950">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US" sz="1800" u="none" cap="none" strike="noStrike">
                          <a:solidFill>
                            <a:schemeClr val="dk1"/>
                          </a:solidFill>
                          <a:latin typeface="Helvetica Neue"/>
                          <a:ea typeface="Helvetica Neue"/>
                          <a:cs typeface="Helvetica Neue"/>
                          <a:sym typeface="Helvetica Neue"/>
                        </a:rPr>
                        <a:t> Total addressable market</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SzPct val="25000"/>
                        <a:buFont typeface="Helvetica Neue"/>
                        <a:buNone/>
                      </a:pPr>
                      <a:r>
                        <a:rPr lang="en-US" sz="1800" u="none" cap="none" strike="noStrike">
                          <a:solidFill>
                            <a:schemeClr val="dk1"/>
                          </a:solidFill>
                          <a:latin typeface="Helvetica Neue"/>
                          <a:ea typeface="Helvetica Neue"/>
                          <a:cs typeface="Helvetica Neue"/>
                          <a:sym typeface="Helvetica Neue"/>
                        </a:rPr>
                        <a:t>  $10B / y</a:t>
                      </a:r>
                    </a:p>
                  </a:txBody>
                  <a:tcPr marT="0" marB="0" marR="0" marL="0">
                    <a:lnL cap="flat" cmpd="sng" w="12700">
                      <a:solidFill>
                        <a:srgbClr val="4BACC6"/>
                      </a:solidFill>
                      <a:prstDash val="solid"/>
                      <a:round/>
                      <a:headEnd len="med" w="med" type="none"/>
                      <a:tailEnd len="med" w="med" type="none"/>
                    </a:lnL>
                    <a:lnR cap="flat" cmpd="sng" w="12700">
                      <a:solidFill>
                        <a:srgbClr val="4BACC6"/>
                      </a:solidFill>
                      <a:prstDash val="solid"/>
                      <a:round/>
                      <a:headEnd len="med" w="med" type="none"/>
                      <a:tailEnd len="med" w="med" type="none"/>
                    </a:lnR>
                    <a:lnT cap="flat" cmpd="sng" w="12700">
                      <a:solidFill>
                        <a:srgbClr val="4BACC6"/>
                      </a:solidFill>
                      <a:prstDash val="solid"/>
                      <a:round/>
                      <a:headEnd len="med" w="med" type="none"/>
                      <a:tailEnd len="med" w="med" type="none"/>
                    </a:lnT>
                    <a:lnB cap="flat" cmpd="sng" w="12700">
                      <a:solidFill>
                        <a:srgbClr val="4BACC6"/>
                      </a:solidFill>
                      <a:prstDash val="solid"/>
                      <a:round/>
                      <a:headEnd len="med" w="med" type="none"/>
                      <a:tailEnd len="med" w="med" type="none"/>
                    </a:lnB>
                    <a:solidFill>
                      <a:srgbClr val="D0E3EA"/>
                    </a:solidFill>
                  </a:tcPr>
                </a:tc>
              </a:tr>
            </a:tbl>
          </a:graphicData>
        </a:graphic>
      </p:graphicFrame>
      <p:sp>
        <p:nvSpPr>
          <p:cNvPr id="230" name="Shape 230"/>
          <p:cNvSpPr txBox="1"/>
          <p:nvPr/>
        </p:nvSpPr>
        <p:spPr>
          <a:xfrm>
            <a:off x="85725" y="1244600"/>
            <a:ext cx="853197" cy="2744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200" u="none" cap="none" strike="noStrike">
                <a:solidFill>
                  <a:schemeClr val="dk1"/>
                </a:solidFill>
                <a:latin typeface="Helvetica Neue"/>
                <a:ea typeface="Helvetica Neue"/>
                <a:cs typeface="Helvetica Neue"/>
                <a:sym typeface="Helvetica Neue"/>
              </a:rPr>
              <a:t>kUSD</a:t>
            </a:r>
          </a:p>
        </p:txBody>
      </p:sp>
      <p:sp>
        <p:nvSpPr>
          <p:cNvPr id="231" name="Shape 231"/>
          <p:cNvSpPr txBox="1"/>
          <p:nvPr/>
        </p:nvSpPr>
        <p:spPr>
          <a:xfrm>
            <a:off x="5651100" y="4819775"/>
            <a:ext cx="619498" cy="2744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200" u="none" cap="none" strike="noStrike">
                <a:solidFill>
                  <a:schemeClr val="dk1"/>
                </a:solidFill>
                <a:latin typeface="Helvetica Neue"/>
                <a:ea typeface="Helvetica Neue"/>
                <a:cs typeface="Helvetica Neue"/>
                <a:sym typeface="Helvetica Neue"/>
              </a:rPr>
              <a:t>years</a:t>
            </a:r>
          </a:p>
        </p:txBody>
      </p:sp>
      <p:grpSp>
        <p:nvGrpSpPr>
          <p:cNvPr id="232" name="Shape 232"/>
          <p:cNvGrpSpPr/>
          <p:nvPr/>
        </p:nvGrpSpPr>
        <p:grpSpPr>
          <a:xfrm>
            <a:off x="6948575" y="1905608"/>
            <a:ext cx="1153101" cy="1799324"/>
            <a:chOff x="0" y="0"/>
            <a:chExt cx="2881312" cy="4500561"/>
          </a:xfrm>
        </p:grpSpPr>
        <p:sp>
          <p:nvSpPr>
            <p:cNvPr id="233" name="Shape 233"/>
            <p:cNvSpPr/>
            <p:nvPr/>
          </p:nvSpPr>
          <p:spPr>
            <a:xfrm>
              <a:off x="0" y="0"/>
              <a:ext cx="2881312" cy="4500561"/>
            </a:xfrm>
            <a:prstGeom prst="roundRect">
              <a:avLst>
                <a:gd fmla="val 3600" name="adj"/>
              </a:avLst>
            </a:prstGeom>
            <a:solidFill>
              <a:schemeClr val="lt1"/>
            </a:solidFill>
            <a:ln cap="flat" cmpd="sng" w="12700">
              <a:solidFill>
                <a:srgbClr val="00A8EE"/>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234" name="Shape 234"/>
            <p:cNvPicPr preferRelativeResize="0"/>
            <p:nvPr/>
          </p:nvPicPr>
          <p:blipFill rotWithShape="1">
            <a:blip r:embed="rId5">
              <a:alphaModFix/>
            </a:blip>
            <a:srcRect b="0" l="0" r="0" t="0"/>
            <a:stretch/>
          </p:blipFill>
          <p:spPr>
            <a:xfrm>
              <a:off x="360362" y="361950"/>
              <a:ext cx="2071686" cy="3821112"/>
            </a:xfrm>
            <a:prstGeom prst="rect">
              <a:avLst/>
            </a:prstGeom>
            <a:noFill/>
            <a:ln>
              <a:noFill/>
            </a:ln>
          </p:spPr>
        </p:pic>
      </p:grpSp>
      <p:cxnSp>
        <p:nvCxnSpPr>
          <p:cNvPr id="235" name="Shape 235"/>
          <p:cNvCxnSpPr/>
          <p:nvPr/>
        </p:nvCxnSpPr>
        <p:spPr>
          <a:xfrm flipH="1">
            <a:off x="2654383" y="4365625"/>
            <a:ext cx="1500" cy="287399"/>
          </a:xfrm>
          <a:prstGeom prst="straightConnector1">
            <a:avLst/>
          </a:prstGeom>
          <a:noFill/>
          <a:ln cap="flat" cmpd="sng" w="9525">
            <a:solidFill>
              <a:schemeClr val="dk1"/>
            </a:solidFill>
            <a:prstDash val="solid"/>
            <a:miter/>
            <a:headEnd len="med" w="med" type="none"/>
            <a:tailEnd len="lg" w="lg" type="triangle"/>
          </a:ln>
        </p:spPr>
      </p:cxnSp>
      <p:sp>
        <p:nvSpPr>
          <p:cNvPr id="236" name="Shape 236"/>
          <p:cNvSpPr txBox="1"/>
          <p:nvPr/>
        </p:nvSpPr>
        <p:spPr>
          <a:xfrm>
            <a:off x="2155825" y="3787775"/>
            <a:ext cx="992100" cy="641399"/>
          </a:xfrm>
          <a:prstGeom prst="rect">
            <a:avLst/>
          </a:prstGeom>
          <a:solidFill>
            <a:schemeClr val="lt1"/>
          </a:solid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Current point</a:t>
            </a:r>
          </a:p>
        </p:txBody>
      </p:sp>
      <p:pic>
        <p:nvPicPr>
          <p:cNvPr id="237" name="Shape 237"/>
          <p:cNvPicPr preferRelativeResize="0"/>
          <p:nvPr/>
        </p:nvPicPr>
        <p:blipFill rotWithShape="1">
          <a:blip r:embed="rId6">
            <a:alphaModFix/>
          </a:blip>
          <a:srcRect b="0" l="0" r="0" t="0"/>
          <a:stretch/>
        </p:blipFill>
        <p:spPr>
          <a:xfrm>
            <a:off x="4799219" y="3905250"/>
            <a:ext cx="1251599" cy="641399"/>
          </a:xfrm>
          <a:prstGeom prst="rect">
            <a:avLst/>
          </a:prstGeom>
          <a:noFill/>
          <a:ln>
            <a:noFill/>
          </a:ln>
        </p:spPr>
      </p:pic>
      <p:sp>
        <p:nvSpPr>
          <p:cNvPr id="238" name="Shape 238"/>
          <p:cNvSpPr txBox="1"/>
          <p:nvPr/>
        </p:nvSpPr>
        <p:spPr>
          <a:xfrm>
            <a:off x="7386585" y="1384312"/>
            <a:ext cx="1582799" cy="639900"/>
          </a:xfrm>
          <a:prstGeom prst="rect">
            <a:avLst/>
          </a:prstGeom>
          <a:solidFill>
            <a:srgbClr val="3CBD39"/>
          </a:solid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lt1"/>
              </a:buClr>
              <a:buSzPct val="25000"/>
              <a:buFont typeface="Arial"/>
              <a:buNone/>
            </a:pPr>
            <a:r>
              <a:rPr b="0" i="0" lang="en-US" sz="1800" u="none" cap="none" strike="noStrike">
                <a:solidFill>
                  <a:schemeClr val="lt1"/>
                </a:solidFill>
                <a:latin typeface="Helvetica Neue"/>
                <a:ea typeface="Helvetica Neue"/>
                <a:cs typeface="Helvetica Neue"/>
                <a:sym typeface="Helvetica Neue"/>
              </a:rPr>
              <a:t>Sales of our web-services</a:t>
            </a:r>
          </a:p>
        </p:txBody>
      </p:sp>
      <p:grpSp>
        <p:nvGrpSpPr>
          <p:cNvPr id="239" name="Shape 239"/>
          <p:cNvGrpSpPr/>
          <p:nvPr/>
        </p:nvGrpSpPr>
        <p:grpSpPr>
          <a:xfrm>
            <a:off x="1108733" y="5467451"/>
            <a:ext cx="2772286" cy="1012220"/>
            <a:chOff x="1978025" y="5305425"/>
            <a:chExt cx="2880298" cy="1108799"/>
          </a:xfrm>
        </p:grpSpPr>
        <p:sp>
          <p:nvSpPr>
            <p:cNvPr id="240" name="Shape 240"/>
            <p:cNvSpPr/>
            <p:nvPr/>
          </p:nvSpPr>
          <p:spPr>
            <a:xfrm>
              <a:off x="1978025" y="5305425"/>
              <a:ext cx="2880298" cy="1108799"/>
            </a:xfrm>
            <a:prstGeom prst="roundRect">
              <a:avLst>
                <a:gd fmla="val 3600" name="adj"/>
              </a:avLst>
            </a:prstGeom>
            <a:solidFill>
              <a:schemeClr val="lt1"/>
            </a:solidFill>
            <a:ln cap="flat" cmpd="sng" w="12700">
              <a:solidFill>
                <a:srgbClr val="00A8EE"/>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241" name="Shape 241"/>
            <p:cNvPicPr preferRelativeResize="0"/>
            <p:nvPr/>
          </p:nvPicPr>
          <p:blipFill rotWithShape="1">
            <a:blip r:embed="rId7">
              <a:alphaModFix/>
            </a:blip>
            <a:srcRect b="0" l="0" r="0" t="0"/>
            <a:stretch/>
          </p:blipFill>
          <p:spPr>
            <a:xfrm>
              <a:off x="2063741" y="5376137"/>
              <a:ext cx="2708998" cy="930298"/>
            </a:xfrm>
            <a:prstGeom prst="rect">
              <a:avLst/>
            </a:prstGeom>
            <a:noFill/>
            <a:ln>
              <a:noFill/>
            </a:ln>
          </p:spPr>
        </p:pic>
      </p:grpSp>
      <p:sp>
        <p:nvSpPr>
          <p:cNvPr id="242" name="Shape 242"/>
          <p:cNvSpPr txBox="1"/>
          <p:nvPr/>
        </p:nvSpPr>
        <p:spPr>
          <a:xfrm>
            <a:off x="3852900" y="5375212"/>
            <a:ext cx="1438200" cy="639900"/>
          </a:xfrm>
          <a:prstGeom prst="rect">
            <a:avLst/>
          </a:prstGeom>
          <a:solidFill>
            <a:srgbClr val="3CBD39"/>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r>
              <a:rPr b="0" i="0" lang="en-US" sz="1800" u="none" cap="none" strike="noStrike">
                <a:solidFill>
                  <a:schemeClr val="lt1"/>
                </a:solidFill>
                <a:latin typeface="Helvetica Neue"/>
                <a:ea typeface="Helvetica Neue"/>
                <a:cs typeface="Helvetica Neue"/>
                <a:sym typeface="Helvetica Neue"/>
              </a:rPr>
              <a:t>Sales of our devices</a:t>
            </a:r>
          </a:p>
        </p:txBody>
      </p:sp>
      <p:grpSp>
        <p:nvGrpSpPr>
          <p:cNvPr id="243" name="Shape 243"/>
          <p:cNvGrpSpPr/>
          <p:nvPr/>
        </p:nvGrpSpPr>
        <p:grpSpPr>
          <a:xfrm>
            <a:off x="6737350" y="4470400"/>
            <a:ext cx="2305049" cy="1870876"/>
            <a:chOff x="0" y="0"/>
            <a:chExt cx="5762624" cy="4678361"/>
          </a:xfrm>
        </p:grpSpPr>
        <p:sp>
          <p:nvSpPr>
            <p:cNvPr id="244" name="Shape 244"/>
            <p:cNvSpPr/>
            <p:nvPr/>
          </p:nvSpPr>
          <p:spPr>
            <a:xfrm>
              <a:off x="0" y="0"/>
              <a:ext cx="5762624" cy="4678361"/>
            </a:xfrm>
            <a:prstGeom prst="roundRect">
              <a:avLst>
                <a:gd fmla="val 3600" name="adj"/>
              </a:avLst>
            </a:prstGeom>
            <a:solidFill>
              <a:schemeClr val="lt1"/>
            </a:solidFill>
            <a:ln cap="flat" cmpd="sng" w="12700">
              <a:solidFill>
                <a:srgbClr val="00A8EE"/>
              </a:solidFill>
              <a:prstDash val="solid"/>
              <a:miter/>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245" name="Shape 245"/>
            <p:cNvPicPr preferRelativeResize="0"/>
            <p:nvPr/>
          </p:nvPicPr>
          <p:blipFill rotWithShape="1">
            <a:blip r:embed="rId8">
              <a:alphaModFix/>
            </a:blip>
            <a:srcRect b="0" l="0" r="0" t="0"/>
            <a:stretch/>
          </p:blipFill>
          <p:spPr>
            <a:xfrm>
              <a:off x="412750" y="269875"/>
              <a:ext cx="4957761" cy="4317998"/>
            </a:xfrm>
            <a:prstGeom prst="rect">
              <a:avLst/>
            </a:prstGeom>
            <a:noFill/>
            <a:ln>
              <a:noFill/>
            </a:ln>
          </p:spPr>
        </p:pic>
      </p:grpSp>
      <p:sp>
        <p:nvSpPr>
          <p:cNvPr id="246" name="Shape 246"/>
          <p:cNvSpPr txBox="1"/>
          <p:nvPr/>
        </p:nvSpPr>
        <p:spPr>
          <a:xfrm>
            <a:off x="7456485" y="4179887"/>
            <a:ext cx="1512898" cy="639900"/>
          </a:xfrm>
          <a:prstGeom prst="rect">
            <a:avLst/>
          </a:prstGeom>
          <a:solidFill>
            <a:srgbClr val="3CBD39"/>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lt1"/>
              </a:buClr>
              <a:buSzPct val="25000"/>
              <a:buFont typeface="Arial"/>
              <a:buNone/>
            </a:pPr>
            <a:r>
              <a:rPr b="0" i="0" lang="en-US" sz="1800" u="none" cap="none" strike="noStrike">
                <a:solidFill>
                  <a:schemeClr val="lt1"/>
                </a:solidFill>
                <a:latin typeface="Helvetica Neue"/>
                <a:ea typeface="Helvetica Neue"/>
                <a:cs typeface="Helvetica Neue"/>
                <a:sym typeface="Helvetica Neue"/>
              </a:rPr>
              <a:t>Sales of our software </a:t>
            </a:r>
          </a:p>
        </p:txBody>
      </p:sp>
      <p:sp>
        <p:nvSpPr>
          <p:cNvPr id="247" name="Shape 247"/>
          <p:cNvSpPr/>
          <p:nvPr/>
        </p:nvSpPr>
        <p:spPr>
          <a:xfrm>
            <a:off x="7930650" y="2969250"/>
            <a:ext cx="1053900" cy="1012198"/>
          </a:xfrm>
          <a:prstGeom prst="star16">
            <a:avLst>
              <a:gd fmla="val 37500" name="adj"/>
            </a:avLst>
          </a:prstGeom>
          <a:solidFill>
            <a:srgbClr val="FFFF00"/>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48" name="Shape 248"/>
          <p:cNvSpPr txBox="1"/>
          <p:nvPr/>
        </p:nvSpPr>
        <p:spPr>
          <a:xfrm>
            <a:off x="7930650" y="3237300"/>
            <a:ext cx="1251599" cy="4761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1" i="0" lang="en-US" sz="1800" u="none" cap="none" strike="noStrike">
                <a:solidFill>
                  <a:srgbClr val="000000"/>
                </a:solidFill>
                <a:latin typeface="Arial"/>
                <a:ea typeface="Arial"/>
                <a:cs typeface="Arial"/>
                <a:sym typeface="Arial"/>
              </a:rPr>
              <a:t> $5 / mo</a:t>
            </a:r>
          </a:p>
        </p:txBody>
      </p:sp>
      <p:sp>
        <p:nvSpPr>
          <p:cNvPr id="249" name="Shape 249"/>
          <p:cNvSpPr/>
          <p:nvPr/>
        </p:nvSpPr>
        <p:spPr>
          <a:xfrm>
            <a:off x="250900" y="5776350"/>
            <a:ext cx="1053900" cy="1012198"/>
          </a:xfrm>
          <a:prstGeom prst="star16">
            <a:avLst>
              <a:gd fmla="val 37500" name="adj"/>
            </a:avLst>
          </a:prstGeom>
          <a:solidFill>
            <a:srgbClr val="FFFF00"/>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0" name="Shape 250"/>
          <p:cNvSpPr txBox="1"/>
          <p:nvPr/>
        </p:nvSpPr>
        <p:spPr>
          <a:xfrm>
            <a:off x="320400" y="6044400"/>
            <a:ext cx="788400" cy="4761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1" i="0" lang="en-US" sz="1800" u="none" cap="none" strike="noStrike">
                <a:solidFill>
                  <a:srgbClr val="000000"/>
                </a:solidFill>
                <a:latin typeface="Arial"/>
                <a:ea typeface="Arial"/>
                <a:cs typeface="Arial"/>
                <a:sym typeface="Arial"/>
              </a:rPr>
              <a:t> $249</a:t>
            </a:r>
          </a:p>
        </p:txBody>
      </p:sp>
      <p:sp>
        <p:nvSpPr>
          <p:cNvPr id="251" name="Shape 251"/>
          <p:cNvSpPr/>
          <p:nvPr/>
        </p:nvSpPr>
        <p:spPr>
          <a:xfrm>
            <a:off x="6178050" y="5636250"/>
            <a:ext cx="1053900" cy="1012198"/>
          </a:xfrm>
          <a:prstGeom prst="star16">
            <a:avLst>
              <a:gd fmla="val 37500" name="adj"/>
            </a:avLst>
          </a:prstGeom>
          <a:solidFill>
            <a:srgbClr val="FFFF00"/>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2" name="Shape 252"/>
          <p:cNvSpPr txBox="1"/>
          <p:nvPr/>
        </p:nvSpPr>
        <p:spPr>
          <a:xfrm>
            <a:off x="6330450" y="5904300"/>
            <a:ext cx="788400" cy="4761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1" i="0" lang="en-US" sz="1800" u="none" cap="none" strike="noStrike">
                <a:solidFill>
                  <a:srgbClr val="000000"/>
                </a:solidFill>
                <a:latin typeface="Arial"/>
                <a:ea typeface="Arial"/>
                <a:cs typeface="Arial"/>
                <a:sym typeface="Arial"/>
              </a:rPr>
              <a:t> $99</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Shape 257"/>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258" name="Shape 258"/>
          <p:cNvSpPr txBox="1"/>
          <p:nvPr/>
        </p:nvSpPr>
        <p:spPr>
          <a:xfrm>
            <a:off x="853400" y="274650"/>
            <a:ext cx="7967400" cy="6396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600" u="none" cap="none" strike="noStrike">
                <a:solidFill>
                  <a:srgbClr val="083368"/>
                </a:solidFill>
                <a:latin typeface="Helvetica Neue"/>
                <a:ea typeface="Helvetica Neue"/>
                <a:cs typeface="Helvetica Neue"/>
                <a:sym typeface="Helvetica Neue"/>
              </a:rPr>
              <a:t> Market Fit and Competition</a:t>
            </a:r>
          </a:p>
        </p:txBody>
      </p:sp>
      <p:sp>
        <p:nvSpPr>
          <p:cNvPr id="259" name="Shape 259"/>
          <p:cNvSpPr txBox="1"/>
          <p:nvPr/>
        </p:nvSpPr>
        <p:spPr>
          <a:xfrm>
            <a:off x="441225" y="5582175"/>
            <a:ext cx="7809599" cy="1065598"/>
          </a:xfrm>
          <a:prstGeom prst="rect">
            <a:avLst/>
          </a:prstGeom>
          <a:noFill/>
          <a:ln cap="flat" cmpd="sng" w="28575">
            <a:solidFill>
              <a:srgbClr val="6FA8DC"/>
            </a:solidFill>
            <a:prstDash val="solid"/>
            <a:round/>
            <a:headEnd len="med" w="med" type="none"/>
            <a:tailEnd len="med" w="med" type="none"/>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We offer a modern and convenient solution to meet the existing needs </a:t>
            </a:r>
          </a:p>
          <a:p>
            <a:pPr indent="0" lvl="0" marL="0" marR="0" rtl="0" algn="l">
              <a:lnSpc>
                <a:spcPct val="115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of the customers. We have no direct competitors for our solution, </a:t>
            </a:r>
          </a:p>
          <a:p>
            <a:pPr indent="0" lvl="0" marL="0" marR="0" rtl="0" algn="l">
              <a:lnSpc>
                <a:spcPct val="115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as there are no similar devices. Indirect competitors are worse.</a:t>
            </a:r>
          </a:p>
          <a:p>
            <a:pPr indent="0" lvl="0" marL="0" marR="0" rtl="0" algn="l">
              <a:lnSpc>
                <a:spcPct val="115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260" name="Shape 260"/>
          <p:cNvGraphicFramePr/>
          <p:nvPr/>
        </p:nvGraphicFramePr>
        <p:xfrm>
          <a:off x="422700" y="1361300"/>
          <a:ext cx="3000000" cy="3000000"/>
        </p:xfrm>
        <a:graphic>
          <a:graphicData uri="http://schemas.openxmlformats.org/drawingml/2006/table">
            <a:tbl>
              <a:tblPr>
                <a:noFill/>
                <a:tableStyleId>{D7364B39-1C52-4B0C-B7B1-08CFB016EDB2}</a:tableStyleId>
              </a:tblPr>
              <a:tblGrid>
                <a:gridCol w="1677575"/>
                <a:gridCol w="1059775"/>
                <a:gridCol w="1507700"/>
                <a:gridCol w="1229650"/>
                <a:gridCol w="1368675"/>
                <a:gridCol w="1368675"/>
              </a:tblGrid>
              <a:tr h="920975">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1" sz="1800" u="none" cap="none" strike="noStrike">
                        <a:highlight>
                          <a:srgbClr val="FFFFFF"/>
                        </a:highlight>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Digital sound quality</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Сheap exploitation</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Quick launch</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Spectral efficiency</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Coverage area</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r>
              <a:tr h="562925">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2400" u="none" cap="none" strike="noStrike">
                          <a:solidFill>
                            <a:srgbClr val="FFFFFF"/>
                          </a:solidFill>
                        </a:rPr>
                        <a:t>TreeTalk</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30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30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30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30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30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r>
              <a:tr h="562925">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Analog radios</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24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r>
              <a:tr h="562925">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Digital radios</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24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24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CFE2F3"/>
                    </a:solidFill>
                  </a:tcPr>
                </a:tc>
              </a:tr>
              <a:tr h="562925">
                <a:tc>
                  <a:txBody>
                    <a:bodyPr>
                      <a:noAutofit/>
                    </a:bodyPr>
                    <a:lstStyle/>
                    <a:p>
                      <a:pPr indent="0" lvl="0" marL="0" marR="0" rtl="0" algn="l">
                        <a:lnSpc>
                          <a:spcPct val="100000"/>
                        </a:lnSpc>
                        <a:spcBef>
                          <a:spcPts val="0"/>
                        </a:spcBef>
                        <a:spcAft>
                          <a:spcPts val="0"/>
                        </a:spcAft>
                        <a:buClr>
                          <a:srgbClr val="FFFFFF"/>
                        </a:buClr>
                        <a:buSzPct val="25000"/>
                        <a:buFont typeface="Arial"/>
                        <a:buNone/>
                      </a:pPr>
                      <a:r>
                        <a:rPr b="1" lang="en-US" sz="1800" u="none" cap="none" strike="noStrike">
                          <a:solidFill>
                            <a:srgbClr val="FFFFFF"/>
                          </a:solidFill>
                        </a:rPr>
                        <a:t>Digital trunked systems</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A8EE"/>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24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c>
                  <a:txBody>
                    <a:bodyPr>
                      <a:noAutofit/>
                    </a:bodyPr>
                    <a:lstStyle/>
                    <a:p>
                      <a:pPr indent="0" lvl="0" marL="0" marR="0" rtl="0" algn="ctr">
                        <a:lnSpc>
                          <a:spcPct val="100000"/>
                        </a:lnSpc>
                        <a:spcBef>
                          <a:spcPts val="0"/>
                        </a:spcBef>
                        <a:spcAft>
                          <a:spcPts val="0"/>
                        </a:spcAft>
                        <a:buClr>
                          <a:srgbClr val="38761D"/>
                        </a:buClr>
                        <a:buSzPct val="25000"/>
                        <a:buFont typeface="Arial"/>
                        <a:buNone/>
                      </a:pPr>
                      <a:r>
                        <a:rPr b="1" lang="en-US" sz="2400" u="none" cap="none" strike="noStrike">
                          <a:solidFill>
                            <a:srgbClr val="38761D"/>
                          </a:solidFill>
                        </a:rPr>
                        <a:t>V</a:t>
                      </a:r>
                    </a:p>
                  </a:txBody>
                  <a:tcPr marT="91425" marB="91425" marR="91425" marL="91425">
                    <a:lnL cap="flat" cmpd="sng" w="28575">
                      <a:solidFill>
                        <a:srgbClr val="FFFFFF"/>
                      </a:solidFill>
                      <a:prstDash val="solid"/>
                      <a:round/>
                      <a:headEnd len="med" w="med" type="none"/>
                      <a:tailEnd len="med" w="med" type="none"/>
                    </a:lnL>
                    <a:lnR cap="flat" cmpd="sng" w="28575">
                      <a:solidFill>
                        <a:srgbClr val="FFFFFF"/>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D0E0E3"/>
                    </a:solidFill>
                  </a:tcPr>
                </a:tc>
              </a:tr>
            </a:tbl>
          </a:graphicData>
        </a:graphic>
      </p:graphicFrame>
      <p:sp>
        <p:nvSpPr>
          <p:cNvPr id="261" name="Shape 261"/>
          <p:cNvSpPr txBox="1"/>
          <p:nvPr/>
        </p:nvSpPr>
        <p:spPr>
          <a:xfrm>
            <a:off x="6948575" y="6483750"/>
            <a:ext cx="2139899" cy="304798"/>
          </a:xfrm>
          <a:prstGeom prst="rect">
            <a:avLst/>
          </a:prstGeom>
          <a:noFill/>
          <a:ln>
            <a:noFill/>
          </a:ln>
        </p:spPr>
        <p:txBody>
          <a:bodyPr anchorCtr="0" anchor="t" bIns="0" lIns="0" rIns="0"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ct val="25000"/>
              <a:buFont typeface="Arial"/>
              <a:buNone/>
            </a:pPr>
            <a:r>
              <a:rPr b="0" i="0" lang="en-US" sz="1000" u="none" cap="none" strike="noStrike">
                <a:solidFill>
                  <a:schemeClr val="lt1"/>
                </a:solidFill>
                <a:latin typeface="Arial"/>
                <a:ea typeface="Arial"/>
                <a:cs typeface="Arial"/>
                <a:sym typeface="Arial"/>
              </a:rPr>
              <a:t>www.Tree-Talk.com</a:t>
            </a: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7DB6EF"/>
      </a:accent1>
      <a:accent2>
        <a:srgbClr val="C0504D"/>
      </a:accent2>
      <a:accent3>
        <a:srgbClr val="FFFFFF"/>
      </a:accent3>
      <a:accent4>
        <a:srgbClr val="7DB6EF"/>
      </a:accent4>
      <a:accent5>
        <a:srgbClr val="C0504D"/>
      </a:accent5>
      <a:accent6>
        <a:srgbClr val="FFFFFF"/>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Тема Office 1">
      <a:dk1>
        <a:srgbClr val="000000"/>
      </a:dk1>
      <a:lt1>
        <a:srgbClr val="FFFFFF"/>
      </a:lt1>
      <a:dk2>
        <a:srgbClr val="1F497D"/>
      </a:dk2>
      <a:lt2>
        <a:srgbClr val="EEECE1"/>
      </a:lt2>
      <a:accent1>
        <a:srgbClr val="4F81BD"/>
      </a:accent1>
      <a:accent2>
        <a:srgbClr val="C0504D"/>
      </a:accent2>
      <a:accent3>
        <a:srgbClr val="FFFFFF"/>
      </a:accent3>
      <a:accent4>
        <a:srgbClr val="4F81BD"/>
      </a:accent4>
      <a:accent5>
        <a:srgbClr val="C0504D"/>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Тема Office">
  <a:themeElements>
    <a:clrScheme name="Тема Office 1">
      <a:dk1>
        <a:srgbClr val="000000"/>
      </a:dk1>
      <a:lt1>
        <a:srgbClr val="FFFFFF"/>
      </a:lt1>
      <a:dk2>
        <a:srgbClr val="1F497D"/>
      </a:dk2>
      <a:lt2>
        <a:srgbClr val="EEECE1"/>
      </a:lt2>
      <a:accent1>
        <a:srgbClr val="4F81BD"/>
      </a:accent1>
      <a:accent2>
        <a:srgbClr val="C0504D"/>
      </a:accent2>
      <a:accent3>
        <a:srgbClr val="FFFFFF"/>
      </a:accent3>
      <a:accent4>
        <a:srgbClr val="4F81BD"/>
      </a:accent4>
      <a:accent5>
        <a:srgbClr val="C0504D"/>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7DB6EF"/>
      </a:accent1>
      <a:accent2>
        <a:srgbClr val="C0504D"/>
      </a:accent2>
      <a:accent3>
        <a:srgbClr val="FFFFFF"/>
      </a:accent3>
      <a:accent4>
        <a:srgbClr val="7DB6EF"/>
      </a:accent4>
      <a:accent5>
        <a:srgbClr val="C0504D"/>
      </a:accent5>
      <a:accent6>
        <a:srgbClr val="FFFFFF"/>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